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88" r:id="rId2"/>
    <p:sldId id="489" r:id="rId3"/>
    <p:sldId id="490" r:id="rId4"/>
    <p:sldId id="491" r:id="rId5"/>
    <p:sldId id="492" r:id="rId6"/>
    <p:sldId id="493" r:id="rId7"/>
    <p:sldId id="494" r:id="rId8"/>
    <p:sldId id="337" r:id="rId9"/>
    <p:sldId id="476" r:id="rId10"/>
    <p:sldId id="480" r:id="rId11"/>
    <p:sldId id="313" r:id="rId12"/>
    <p:sldId id="461" r:id="rId13"/>
    <p:sldId id="450" r:id="rId14"/>
    <p:sldId id="389" r:id="rId15"/>
    <p:sldId id="463" r:id="rId16"/>
    <p:sldId id="460" r:id="rId17"/>
    <p:sldId id="473" r:id="rId18"/>
    <p:sldId id="472" r:id="rId19"/>
    <p:sldId id="471" r:id="rId20"/>
    <p:sldId id="481" r:id="rId21"/>
    <p:sldId id="452" r:id="rId22"/>
    <p:sldId id="477" r:id="rId23"/>
    <p:sldId id="454" r:id="rId24"/>
    <p:sldId id="479" r:id="rId25"/>
    <p:sldId id="467" r:id="rId26"/>
    <p:sldId id="468" r:id="rId27"/>
    <p:sldId id="456" r:id="rId28"/>
    <p:sldId id="457" r:id="rId29"/>
    <p:sldId id="458" r:id="rId30"/>
    <p:sldId id="484" r:id="rId31"/>
    <p:sldId id="466" r:id="rId32"/>
    <p:sldId id="486" r:id="rId33"/>
    <p:sldId id="487" r:id="rId34"/>
    <p:sldId id="483" r:id="rId35"/>
    <p:sldId id="311" r:id="rId36"/>
    <p:sldId id="495" r:id="rId37"/>
    <p:sldId id="497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5BC1D"/>
    <a:srgbClr val="A1281F"/>
    <a:srgbClr val="FF9900"/>
    <a:srgbClr val="FFFFFF"/>
    <a:srgbClr val="FEFCF0"/>
    <a:srgbClr val="3F4247"/>
    <a:srgbClr val="97BE0D"/>
    <a:srgbClr val="C7CC00"/>
    <a:srgbClr val="F8CD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43" autoAdjust="0"/>
  </p:normalViewPr>
  <p:slideViewPr>
    <p:cSldViewPr snapToGrid="0" snapToObjects="1" showGuides="1">
      <p:cViewPr>
        <p:scale>
          <a:sx n="66" d="100"/>
          <a:sy n="66" d="100"/>
        </p:scale>
        <p:origin x="-1632" y="-258"/>
      </p:cViewPr>
      <p:guideLst>
        <p:guide orient="horz" pos="16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B3B0-FA0E-464F-9922-CFC76953E493}" type="datetimeFigureOut">
              <a:rPr lang="fr-FR" smtClean="0"/>
              <a:pPr/>
              <a:t>17/03/2013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81D1-1B64-0142-B73B-CDED569B768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709F2-3D89-7E48-BE5F-999343E39E35}" type="datetimeFigureOut">
              <a:rPr lang="fr-FR" smtClean="0"/>
              <a:pPr/>
              <a:t>17/03/2013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9BFA-7EB7-074D-9E45-5DCD56F755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AD19-38AD-4B4E-8A63-FD7D31E7B33B}" type="slidenum">
              <a:rPr lang="fr-FR"/>
              <a:pPr/>
              <a:t>20</a:t>
            </a:fld>
            <a:endParaRPr lang="fr-F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AD19-38AD-4B4E-8A63-FD7D31E7B33B}" type="slidenum">
              <a:rPr lang="fr-FR"/>
              <a:pPr/>
              <a:t>9</a:t>
            </a:fld>
            <a:endParaRPr lang="fr-F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AD19-38AD-4B4E-8A63-FD7D31E7B33B}" type="slidenum">
              <a:rPr lang="fr-FR"/>
              <a:pPr/>
              <a:t>30</a:t>
            </a:fld>
            <a:endParaRPr lang="fr-F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AD19-38AD-4B4E-8A63-FD7D31E7B33B}" type="slidenum">
              <a:rPr lang="fr-FR"/>
              <a:pPr/>
              <a:t>34</a:t>
            </a:fld>
            <a:endParaRPr lang="fr-F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AD19-38AD-4B4E-8A63-FD7D31E7B33B}" type="slidenum">
              <a:rPr lang="fr-FR"/>
              <a:pPr/>
              <a:t>36</a:t>
            </a:fld>
            <a:endParaRPr lang="fr-F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1AD19-38AD-4B4E-8A63-FD7D31E7B33B}" type="slidenum">
              <a:rPr lang="fr-FR"/>
              <a:pPr/>
              <a:t>10</a:t>
            </a:fld>
            <a:endParaRPr lang="fr-FR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EA513-9D88-4F6B-AAB4-5D01923BDD95}" type="slidenum">
              <a:rPr lang="fr-FR"/>
              <a:pPr/>
              <a:t>15</a:t>
            </a:fld>
            <a:endParaRPr lang="fr-FR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9BFA-7EB7-074D-9E45-5DCD56F7559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0338"/>
            <a:ext cx="8229600" cy="3743594"/>
          </a:xfrm>
        </p:spPr>
        <p:txBody>
          <a:bodyPr/>
          <a:lstStyle>
            <a:lvl1pPr>
              <a:defRPr sz="2000" baseline="0">
                <a:solidFill>
                  <a:srgbClr val="3F4247"/>
                </a:solidFill>
              </a:defRPr>
            </a:lvl1pPr>
            <a:lvl5pPr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47449"/>
            <a:ext cx="631405" cy="219386"/>
          </a:xfrm>
        </p:spPr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137024" y="6547449"/>
            <a:ext cx="4882776" cy="21938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47449"/>
            <a:ext cx="2133600" cy="219386"/>
          </a:xfrm>
        </p:spPr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carte-bandeau-vie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58825"/>
            <a:ext cx="9144000" cy="17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700338"/>
            <a:ext cx="4038600" cy="34258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648200" y="2700338"/>
            <a:ext cx="4038600" cy="156613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masque,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0" name="Image 9" descr="carte-bandeau-vie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58825"/>
            <a:ext cx="9144000" cy="1716024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08505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4648200" y="4538664"/>
            <a:ext cx="4038600" cy="15875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masque,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-bandeau-vie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58825"/>
            <a:ext cx="9144000" cy="1716024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457199" y="2700338"/>
            <a:ext cx="5337356" cy="34258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6019800" y="2700338"/>
            <a:ext cx="2667000" cy="34258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masque,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08505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700338"/>
            <a:ext cx="4038600" cy="34258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648200" y="2700338"/>
            <a:ext cx="1905000" cy="34258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masque,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 descr="carte-bandeau-vie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58825"/>
            <a:ext cx="9144000" cy="171602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08505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5" hasCustomPrompt="1"/>
          </p:nvPr>
        </p:nvSpPr>
        <p:spPr>
          <a:xfrm>
            <a:off x="6781800" y="2700338"/>
            <a:ext cx="1905000" cy="342582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masque,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65981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705743"/>
            <a:ext cx="4040188" cy="44204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705743"/>
            <a:ext cx="4041775" cy="44204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4646612" y="1065981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41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carte-bandeau-vie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58825"/>
            <a:ext cx="9144000" cy="17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carte-bandeau-vierg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758825"/>
            <a:ext cx="9144000" cy="17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01710"/>
            <a:ext cx="63140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accent6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22 juin 2010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37024" y="6401710"/>
            <a:ext cx="488277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accent6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017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6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D4936F55-99F5-BD44-AFC0-19186305D45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stCxn id="5" idx="1"/>
          </p:cNvCxnSpPr>
          <p:nvPr userDrawn="1"/>
        </p:nvCxnSpPr>
        <p:spPr>
          <a:xfrm rot="10800000" flipV="1">
            <a:off x="1136230" y="6584272"/>
            <a:ext cx="794" cy="319881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rot="10800000" flipV="1">
            <a:off x="8390533" y="6538912"/>
            <a:ext cx="794" cy="319881"/>
          </a:xfrm>
          <a:prstGeom prst="line">
            <a:avLst/>
          </a:prstGeom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  <p:sldLayoutId id="2147483652" r:id="rId4"/>
    <p:sldLayoutId id="214748366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F424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424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F424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3F424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3F424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Picture 27" descr="Carte maurit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84313"/>
            <a:ext cx="4799012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3635375" y="3494088"/>
            <a:ext cx="2303463" cy="366712"/>
          </a:xfrm>
          <a:prstGeom prst="rect">
            <a:avLst/>
          </a:prstGeom>
          <a:solidFill>
            <a:srgbClr val="C5D88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مــوريتــــانــيـــا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916238" y="4076700"/>
            <a:ext cx="1223962" cy="366713"/>
          </a:xfrm>
          <a:prstGeom prst="rect">
            <a:avLst/>
          </a:prstGeom>
          <a:solidFill>
            <a:srgbClr val="C5D888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نواكشوط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DSCF37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781300"/>
            <a:ext cx="1873250" cy="13985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997200"/>
            <a:ext cx="1800225" cy="1362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4" descr="0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2852738"/>
            <a:ext cx="19446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155_MAU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2924175"/>
            <a:ext cx="201612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1563" y="2143125"/>
            <a:ext cx="6840537" cy="1938992"/>
          </a:xfrm>
          <a:prstGeom prst="rect">
            <a:avLst/>
          </a:prstGeom>
          <a:solidFill>
            <a:srgbClr val="FFFF99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latin typeface="A= اترارزة" pitchFamily="34" charset="0"/>
              </a:rPr>
              <a:t>INVESTMENT CLIMATE AND OPPORTUNITIES IN MAURITANIA</a:t>
            </a:r>
            <a:endParaRPr lang="fr-FR" sz="4000" b="1" dirty="0">
              <a:latin typeface="A= اترارزة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43240" y="214313"/>
            <a:ext cx="567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lHarfAlJadid Linotype One" pitchFamily="2" charset="-78"/>
              </a:rPr>
              <a:t>MAURITANIA</a:t>
            </a:r>
            <a:endParaRPr lang="fr-FR" sz="36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L-Mohanad" pitchFamily="2" charset="-78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9750" y="5876925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MARCH </a:t>
            </a:r>
            <a:r>
              <a:rPr lang="ar-SA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2013</a:t>
            </a: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290"/>
            <a:ext cx="25003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939E-6 L -0.31493 -0.41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2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8.09249E-7 L -0.10261 -0.39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9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5319E-6 L 0.12205 0.371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6152E-6 L 0.32674 0.351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B4FD-0323-4768-80A0-9132FDC2CB8F}" type="slidenum">
              <a:rPr lang="fr-FR"/>
              <a:pPr/>
              <a:t>10</a:t>
            </a:fld>
            <a:endParaRPr lang="fr-FR"/>
          </a:p>
          <a:p>
            <a:endParaRPr lang="fr-FR" sz="120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9195" y="4010870"/>
            <a:ext cx="5943600" cy="751630"/>
          </a:xfrm>
        </p:spPr>
        <p:txBody>
          <a:bodyPr>
            <a:normAutofit fontScale="85000" lnSpcReduction="10000"/>
          </a:bodyPr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fr-FR" sz="3200" b="1" dirty="0" err="1" smtClean="0">
                <a:solidFill>
                  <a:srgbClr val="0070C0"/>
                </a:solidFill>
              </a:rPr>
              <a:t>Advantages</a:t>
            </a:r>
            <a:r>
              <a:rPr lang="fr-FR" sz="3200" b="1" dirty="0" smtClean="0">
                <a:solidFill>
                  <a:srgbClr val="0070C0"/>
                </a:solidFill>
              </a:rPr>
              <a:t> of </a:t>
            </a:r>
            <a:r>
              <a:rPr lang="fr-FR" sz="3200" b="1" dirty="0" smtClean="0">
                <a:solidFill>
                  <a:srgbClr val="0070C0"/>
                </a:solidFill>
              </a:rPr>
              <a:t>the Nouadhibou </a:t>
            </a:r>
            <a:r>
              <a:rPr lang="fr-FR" sz="3200" b="1" dirty="0" smtClean="0">
                <a:solidFill>
                  <a:srgbClr val="0070C0"/>
                </a:solidFill>
              </a:rPr>
              <a:t>Bay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86" y="231096"/>
            <a:ext cx="8498114" cy="4841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/>
              <a:t>Nouadhibou</a:t>
            </a:r>
            <a:r>
              <a:rPr lang="en-US" sz="3600" b="1" dirty="0" smtClean="0"/>
              <a:t>: a strategic access point</a:t>
            </a:r>
            <a:endParaRPr lang="fr-FR" sz="3600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758825"/>
            <a:ext cx="9144000" cy="1722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mauritani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72300" y="773574"/>
            <a:ext cx="5597730" cy="559773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2256538" y="3320631"/>
            <a:ext cx="1165123" cy="5556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5305" y="274638"/>
            <a:ext cx="8371495" cy="4841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Bay of </a:t>
            </a:r>
            <a:r>
              <a:rPr lang="en-US" b="1" dirty="0" err="1" smtClean="0">
                <a:solidFill>
                  <a:schemeClr val="tx1"/>
                </a:solidFill>
              </a:rPr>
              <a:t>Nouadhibou</a:t>
            </a:r>
            <a:r>
              <a:rPr lang="en-US" b="1" dirty="0" smtClean="0">
                <a:solidFill>
                  <a:schemeClr val="tx1"/>
                </a:solidFill>
              </a:rPr>
              <a:t>: a privileged environment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758825"/>
            <a:ext cx="9144000" cy="1722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érimèt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2004" y="937127"/>
            <a:ext cx="5500254" cy="549596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10" name="Connecteur droit avec flèche 9"/>
          <p:cNvCxnSpPr/>
          <p:nvPr/>
        </p:nvCxnSpPr>
        <p:spPr>
          <a:xfrm rot="5400000" flipH="1" flipV="1">
            <a:off x="-426523" y="3507658"/>
            <a:ext cx="4808829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16200000">
            <a:off x="1032483" y="3220279"/>
            <a:ext cx="151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 kilomètres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A single maritime site</a:t>
            </a:r>
            <a:endParaRPr lang="fr-FR" sz="36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66161" y="1434179"/>
            <a:ext cx="5449370" cy="496753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90525" indent="-390525" defTabSz="1042988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Unique natural harbor site between Casablanca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Dakar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846138" lvl="1" indent="-325438" defTabSz="1042988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Natural channel, self-dredged and stable</a:t>
            </a:r>
          </a:p>
          <a:p>
            <a:pPr marL="846138" lvl="1" indent="-325438" defTabSz="1042988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Can be developed up to -22 m at the site of Cap Blanc</a:t>
            </a:r>
          </a:p>
          <a:p>
            <a:pPr marL="846138" lvl="1" indent="-325438" defTabSz="1042988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Bay sheltered from the swell and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wind</a:t>
            </a:r>
          </a:p>
          <a:p>
            <a:pPr marL="390525" indent="-390525" defTabSz="1042988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crossroad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of major shipping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routes (Europe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Asia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Americas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90525" indent="-390525" defTabSz="1042988">
              <a:lnSpc>
                <a:spcPct val="11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Africa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Mediterranean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91146" lvl="0" indent="-391146" defTabSz="1043056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Proximity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to Europe  and the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Americas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306351" y="2451354"/>
            <a:ext cx="4000500" cy="3359150"/>
            <a:chOff x="2472" y="1026"/>
            <a:chExt cx="2852" cy="2700"/>
          </a:xfrm>
        </p:grpSpPr>
        <p:pic>
          <p:nvPicPr>
            <p:cNvPr id="8" name="Picture 6" descr="africa copier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72" y="1026"/>
              <a:ext cx="2852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3515" y="1480"/>
              <a:ext cx="181" cy="27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835" y="1933"/>
              <a:ext cx="544" cy="18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25" y="1752"/>
              <a:ext cx="590" cy="81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2789" y="2387"/>
              <a:ext cx="227" cy="36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3581" y="1661"/>
              <a:ext cx="136" cy="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57200" y="1799302"/>
            <a:ext cx="8504899" cy="3146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91146" marR="0" lvl="0" indent="-391146" algn="l" defTabSz="104305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juin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17" descr="0829-plan_bathymetrie150000-CS1-270308_sans maroc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91164"/>
            <a:ext cx="91551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3"/>
          <p:cNvSpPr txBox="1">
            <a:spLocks/>
          </p:cNvSpPr>
          <p:nvPr/>
        </p:nvSpPr>
        <p:spPr bwMode="auto">
          <a:xfrm>
            <a:off x="4419600" y="7115175"/>
            <a:ext cx="1601788" cy="446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4306" tIns="52153" rIns="104306" bIns="52153" rtlCol="0" anchor="b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2CEEB-5AE4-4342-A358-B10D80344593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orbe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orbe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orbel"/>
            </a:endParaRPr>
          </a:p>
        </p:txBody>
      </p:sp>
      <p:sp>
        <p:nvSpPr>
          <p:cNvPr id="7" name="Espace réservé de la date 4"/>
          <p:cNvSpPr txBox="1">
            <a:spLocks/>
          </p:cNvSpPr>
          <p:nvPr/>
        </p:nvSpPr>
        <p:spPr bwMode="auto">
          <a:xfrm>
            <a:off x="534988" y="6986588"/>
            <a:ext cx="2495550" cy="525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104306" tIns="52153" rIns="104306" bIns="52153"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0150B-8143-4467-B52F-81D70BC54BB6}" type="datetime1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orbe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17/03/2013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orbel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4251323" y="2674668"/>
            <a:ext cx="168277" cy="23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306" tIns="52153" rIns="104306" bIns="52153"/>
          <a:lstStyle/>
          <a:p>
            <a:endParaRPr lang="fr-FR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674504" y="3254639"/>
            <a:ext cx="1153638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latin typeface="Calibri" pitchFamily="34" charset="0"/>
              </a:rPr>
              <a:t>-7 à -10m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197083" y="493713"/>
            <a:ext cx="8792369" cy="504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800" dirty="0" smtClean="0"/>
              <a:t>Exceptionally favorable nautical conditions</a:t>
            </a:r>
            <a:endParaRPr lang="fr-FR" sz="2600" b="1" dirty="0">
              <a:solidFill>
                <a:srgbClr val="3F4247"/>
              </a:solidFill>
              <a:cs typeface="Times New Roman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320675" y="1978248"/>
            <a:ext cx="214313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306" tIns="52153" rIns="104306" bIns="52153"/>
          <a:lstStyle/>
          <a:p>
            <a:endParaRPr lang="fr-FR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34988" y="1998796"/>
            <a:ext cx="7143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4306" tIns="52153" rIns="104306" bIns="52153"/>
          <a:lstStyle/>
          <a:p>
            <a:endParaRPr lang="fr-FR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 rot="10800000" flipV="1">
            <a:off x="3978747" y="4485134"/>
            <a:ext cx="1223962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latin typeface="Calibri" pitchFamily="34" charset="0"/>
              </a:rPr>
              <a:t>-2 à -5m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652587" y="2872314"/>
            <a:ext cx="1285875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latin typeface="Calibri" pitchFamily="34" charset="0"/>
              </a:rPr>
              <a:t>-10 à -17 m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 rot="10800000" flipV="1">
            <a:off x="3978747" y="2819539"/>
            <a:ext cx="1295401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latin typeface="Calibri" pitchFamily="34" charset="0"/>
              </a:rPr>
              <a:t>-2 à -5 m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 rot="10800000" flipV="1">
            <a:off x="17461" y="5617980"/>
            <a:ext cx="4810679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-2 à -5 m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recreational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coastal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fishing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7463" y="4052445"/>
            <a:ext cx="3563937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&lt;= -13,5 m 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Containers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</a:rPr>
              <a:t>Ships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01371" y="2437215"/>
            <a:ext cx="846138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 smtClean="0">
                <a:latin typeface="Calibri" pitchFamily="34" charset="0"/>
              </a:rPr>
              <a:t>-22m</a:t>
            </a:r>
            <a:endParaRPr lang="fr-FR" sz="1800" dirty="0">
              <a:latin typeface="Calibri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7463" y="5058752"/>
            <a:ext cx="4402138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- 5 à - 8 m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Industrial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Fishing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-11113" y="4676428"/>
            <a:ext cx="3302953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- 8 à -12 m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Deep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Sea</a:t>
            </a:r>
            <a:r>
              <a:rPr lang="fr-F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alibri" pitchFamily="34" charset="0"/>
              </a:rPr>
              <a:t>fishing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7463" y="3568298"/>
            <a:ext cx="2558097" cy="41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22 m </a:t>
            </a:r>
            <a:r>
              <a:rPr lang="fr-FR" sz="2000" b="1" dirty="0" err="1" smtClean="0">
                <a:solidFill>
                  <a:schemeClr val="bg1"/>
                </a:solidFill>
                <a:latin typeface="Calibri" pitchFamily="34" charset="0"/>
              </a:rPr>
              <a:t>Oil</a:t>
            </a:r>
            <a:r>
              <a:rPr lang="fr-FR" sz="2000" b="1" dirty="0" smtClean="0">
                <a:solidFill>
                  <a:schemeClr val="bg1"/>
                </a:solidFill>
                <a:latin typeface="Calibri" pitchFamily="34" charset="0"/>
              </a:rPr>
              <a:t> Tankers</a:t>
            </a: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784824" y="1787086"/>
            <a:ext cx="1153638" cy="2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>
                <a:latin typeface="Calibri" pitchFamily="34" charset="0"/>
              </a:rPr>
              <a:t>-7 à -10m</a:t>
            </a:r>
            <a:endParaRPr lang="fr-FR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6835"/>
            <a:ext cx="9144000" cy="2071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457200" y="6537510"/>
            <a:ext cx="631405" cy="219386"/>
          </a:xfrm>
        </p:spPr>
        <p:txBody>
          <a:bodyPr/>
          <a:lstStyle/>
          <a:p>
            <a:fld id="{82CDA7AF-719F-4E67-914E-E06EDC1D17DD}" type="slidenum">
              <a:rPr lang="fr-FR"/>
              <a:pPr/>
              <a:t>15</a:t>
            </a:fld>
            <a:endParaRPr lang="fr-FR" dirty="0"/>
          </a:p>
          <a:p>
            <a:endParaRPr lang="fr-FR" sz="1200" dirty="0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587925"/>
            <a:ext cx="8604250" cy="365384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100000"/>
              </a:spcBef>
            </a:pPr>
            <a:r>
              <a:rPr lang="en-US" b="1" dirty="0" smtClean="0">
                <a:cs typeface="Times New Roman" pitchFamily="18" charset="0"/>
              </a:rPr>
              <a:t>Favorable </a:t>
            </a:r>
            <a:r>
              <a:rPr lang="en-US" b="1" dirty="0" smtClean="0">
                <a:cs typeface="Times New Roman" pitchFamily="18" charset="0"/>
              </a:rPr>
              <a:t>climate throughout the year (well ventilated </a:t>
            </a:r>
            <a:r>
              <a:rPr lang="en-US" b="1" dirty="0" smtClean="0">
                <a:cs typeface="Times New Roman" pitchFamily="18" charset="0"/>
              </a:rPr>
              <a:t>with constant </a:t>
            </a:r>
            <a:r>
              <a:rPr lang="en-US" b="1" dirty="0" smtClean="0">
                <a:cs typeface="Times New Roman" pitchFamily="18" charset="0"/>
              </a:rPr>
              <a:t>temperature) </a:t>
            </a:r>
          </a:p>
          <a:p>
            <a:pPr>
              <a:lnSpc>
                <a:spcPct val="70000"/>
              </a:lnSpc>
              <a:spcBef>
                <a:spcPct val="100000"/>
              </a:spcBef>
            </a:pPr>
            <a:r>
              <a:rPr lang="fr-FR" b="1" dirty="0" err="1" smtClean="0">
                <a:cs typeface="Times New Roman" pitchFamily="18" charset="0"/>
              </a:rPr>
              <a:t>Quality</a:t>
            </a:r>
            <a:r>
              <a:rPr lang="fr-FR" b="1" dirty="0" smtClean="0">
                <a:cs typeface="Times New Roman" pitchFamily="18" charset="0"/>
              </a:rPr>
              <a:t> and </a:t>
            </a:r>
            <a:r>
              <a:rPr lang="fr-FR" b="1" dirty="0" err="1" smtClean="0">
                <a:cs typeface="Times New Roman" pitchFamily="18" charset="0"/>
              </a:rPr>
              <a:t>diversity</a:t>
            </a:r>
            <a:r>
              <a:rPr lang="fr-FR" b="1" dirty="0" smtClean="0">
                <a:cs typeface="Times New Roman" pitchFamily="18" charset="0"/>
              </a:rPr>
              <a:t> of </a:t>
            </a:r>
            <a:r>
              <a:rPr lang="fr-FR" b="1" dirty="0" err="1" smtClean="0">
                <a:cs typeface="Times New Roman" pitchFamily="18" charset="0"/>
              </a:rPr>
              <a:t>landscapes</a:t>
            </a:r>
            <a:r>
              <a:rPr lang="fr-FR" b="1" dirty="0" smtClean="0">
                <a:cs typeface="Times New Roman" pitchFamily="18" charset="0"/>
              </a:rPr>
              <a:t> (</a:t>
            </a:r>
            <a:r>
              <a:rPr lang="fr-FR" b="1" dirty="0" err="1" smtClean="0">
                <a:cs typeface="Times New Roman" pitchFamily="18" charset="0"/>
              </a:rPr>
              <a:t>sea</a:t>
            </a:r>
            <a:r>
              <a:rPr lang="fr-FR" b="1" dirty="0" smtClean="0">
                <a:cs typeface="Times New Roman" pitchFamily="18" charset="0"/>
              </a:rPr>
              <a:t>/ </a:t>
            </a:r>
            <a:r>
              <a:rPr lang="fr-FR" b="1" dirty="0" err="1" smtClean="0">
                <a:cs typeface="Times New Roman" pitchFamily="18" charset="0"/>
              </a:rPr>
              <a:t>desert</a:t>
            </a:r>
            <a:r>
              <a:rPr lang="fr-FR" b="1" dirty="0" smtClean="0">
                <a:cs typeface="Times New Roman" pitchFamily="18" charset="0"/>
              </a:rPr>
              <a:t>) </a:t>
            </a:r>
          </a:p>
          <a:p>
            <a:pPr>
              <a:lnSpc>
                <a:spcPct val="70000"/>
              </a:lnSpc>
              <a:spcBef>
                <a:spcPct val="100000"/>
              </a:spcBef>
            </a:pPr>
            <a:r>
              <a:rPr lang="fr-FR" b="1" dirty="0" smtClean="0">
                <a:cs typeface="Times New Roman" pitchFamily="18" charset="0"/>
              </a:rPr>
              <a:t>Virgin and </a:t>
            </a:r>
            <a:r>
              <a:rPr lang="fr-FR" b="1" dirty="0" err="1" smtClean="0">
                <a:cs typeface="Times New Roman" pitchFamily="18" charset="0"/>
              </a:rPr>
              <a:t>unpolluated</a:t>
            </a:r>
            <a:r>
              <a:rPr lang="fr-FR" b="1" dirty="0" smtClean="0">
                <a:cs typeface="Times New Roman" pitchFamily="18" charset="0"/>
              </a:rPr>
              <a:t> area </a:t>
            </a:r>
          </a:p>
          <a:p>
            <a:pPr>
              <a:lnSpc>
                <a:spcPct val="70000"/>
              </a:lnSpc>
              <a:spcBef>
                <a:spcPct val="100000"/>
              </a:spcBef>
            </a:pPr>
            <a:r>
              <a:rPr lang="fr-FR" b="1" dirty="0" err="1" smtClean="0">
                <a:cs typeface="Times New Roman" pitchFamily="18" charset="0"/>
              </a:rPr>
              <a:t>Exceptional</a:t>
            </a:r>
            <a:r>
              <a:rPr lang="fr-FR" b="1" dirty="0" smtClean="0">
                <a:cs typeface="Times New Roman" pitchFamily="18" charset="0"/>
              </a:rPr>
              <a:t> </a:t>
            </a:r>
            <a:r>
              <a:rPr lang="fr-FR" b="1" dirty="0" err="1" smtClean="0">
                <a:cs typeface="Times New Roman" pitchFamily="18" charset="0"/>
              </a:rPr>
              <a:t>fishery</a:t>
            </a:r>
            <a:r>
              <a:rPr lang="fr-FR" b="1" dirty="0" smtClean="0">
                <a:cs typeface="Times New Roman" pitchFamily="18" charset="0"/>
              </a:rPr>
              <a:t> </a:t>
            </a:r>
            <a:r>
              <a:rPr lang="fr-FR" b="1" dirty="0" smtClean="0">
                <a:cs typeface="Times New Roman" pitchFamily="18" charset="0"/>
              </a:rPr>
              <a:t>ressources</a:t>
            </a:r>
          </a:p>
          <a:p>
            <a:pPr>
              <a:lnSpc>
                <a:spcPct val="70000"/>
              </a:lnSpc>
              <a:spcBef>
                <a:spcPct val="100000"/>
              </a:spcBef>
            </a:pPr>
            <a:r>
              <a:rPr lang="en-US" b="1" dirty="0" smtClean="0">
                <a:cs typeface="Times New Roman" pitchFamily="18" charset="0"/>
              </a:rPr>
              <a:t>A </a:t>
            </a:r>
            <a:r>
              <a:rPr lang="en-US" b="1" dirty="0" smtClean="0">
                <a:cs typeface="Times New Roman" pitchFamily="18" charset="0"/>
              </a:rPr>
              <a:t>rich mining hinterland with a great </a:t>
            </a:r>
            <a:r>
              <a:rPr lang="en-US" b="1" dirty="0" smtClean="0">
                <a:cs typeface="Times New Roman" pitchFamily="18" charset="0"/>
              </a:rPr>
              <a:t>potential</a:t>
            </a:r>
            <a:endParaRPr lang="fr-FR" b="1" dirty="0" err="1" smtClean="0"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100000"/>
              </a:spcBef>
            </a:pPr>
            <a:r>
              <a:rPr lang="fr-FR" b="1" dirty="0" smtClean="0">
                <a:cs typeface="Times New Roman" pitchFamily="18" charset="0"/>
              </a:rPr>
              <a:t> </a:t>
            </a:r>
            <a:r>
              <a:rPr lang="fr-FR" b="1" dirty="0" smtClean="0">
                <a:cs typeface="Times New Roman" pitchFamily="18" charset="0"/>
              </a:rPr>
              <a:t>An </a:t>
            </a:r>
            <a:r>
              <a:rPr lang="fr-FR" b="1" dirty="0" err="1" smtClean="0">
                <a:cs typeface="Times New Roman" pitchFamily="18" charset="0"/>
              </a:rPr>
              <a:t>exceptional</a:t>
            </a:r>
            <a:r>
              <a:rPr lang="fr-FR" b="1" dirty="0" smtClean="0">
                <a:cs typeface="Times New Roman" pitchFamily="18" charset="0"/>
              </a:rPr>
              <a:t> </a:t>
            </a:r>
            <a:r>
              <a:rPr lang="fr-FR" b="1" dirty="0" err="1" smtClean="0">
                <a:cs typeface="Times New Roman" pitchFamily="18" charset="0"/>
              </a:rPr>
              <a:t>wind</a:t>
            </a:r>
            <a:r>
              <a:rPr lang="fr-FR" b="1" dirty="0" smtClean="0">
                <a:cs typeface="Times New Roman" pitchFamily="18" charset="0"/>
              </a:rPr>
              <a:t> power </a:t>
            </a:r>
            <a:r>
              <a:rPr lang="fr-FR" b="1" dirty="0" err="1" smtClean="0">
                <a:cs typeface="Times New Roman" pitchFamily="18" charset="0"/>
              </a:rPr>
              <a:t>potential</a:t>
            </a:r>
            <a:endParaRPr lang="fr-FR" b="1" dirty="0" smtClean="0"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100000"/>
              </a:spcBef>
            </a:pPr>
            <a:endParaRPr lang="fr-FR" b="1" dirty="0"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100000"/>
              </a:spcBef>
              <a:buFont typeface="Wingdings 2" pitchFamily="18" charset="2"/>
              <a:buNone/>
            </a:pPr>
            <a:endParaRPr lang="fr-FR" b="1" dirty="0" smtClean="0"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100000"/>
              </a:spcBef>
            </a:pPr>
            <a:endParaRPr lang="fr-FR" b="1" dirty="0">
              <a:cs typeface="Times New Roman" pitchFamily="18" charset="0"/>
            </a:endParaRPr>
          </a:p>
        </p:txBody>
      </p:sp>
      <p:sp>
        <p:nvSpPr>
          <p:cNvPr id="794627" name="Rectangle 3"/>
          <p:cNvSpPr>
            <a:spLocks noChangeArrowheads="1"/>
          </p:cNvSpPr>
          <p:nvPr/>
        </p:nvSpPr>
        <p:spPr bwMode="auto">
          <a:xfrm>
            <a:off x="533400" y="152400"/>
            <a:ext cx="8001000" cy="62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476250" indent="-476250" algn="ctr"/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major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dvantages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6960" y="806194"/>
            <a:ext cx="2484781" cy="16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28554" y="786316"/>
            <a:ext cx="2510460" cy="16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949" y="801488"/>
            <a:ext cx="2509992" cy="166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4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4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4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4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4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b="1" dirty="0" err="1" smtClean="0">
                <a:cs typeface="Times New Roman" charset="0"/>
              </a:rPr>
              <a:t>Assets</a:t>
            </a:r>
            <a:r>
              <a:rPr lang="fr-FR" sz="3600" b="1" dirty="0" smtClean="0">
                <a:cs typeface="Times New Roman" charset="0"/>
              </a:rPr>
              <a:t> for </a:t>
            </a:r>
            <a:r>
              <a:rPr lang="fr-FR" sz="3600" b="1" dirty="0" err="1" smtClean="0">
                <a:cs typeface="Times New Roman" charset="0"/>
              </a:rPr>
              <a:t>high</a:t>
            </a:r>
            <a:r>
              <a:rPr lang="fr-FR" sz="3600" b="1" dirty="0" smtClean="0">
                <a:cs typeface="Times New Roman" charset="0"/>
              </a:rPr>
              <a:t> </a:t>
            </a:r>
            <a:r>
              <a:rPr lang="fr-FR" sz="3600" b="1" dirty="0" err="1" smtClean="0">
                <a:cs typeface="Times New Roman" charset="0"/>
              </a:rPr>
              <a:t>growth</a:t>
            </a:r>
            <a:endParaRPr lang="fr-FR" sz="3600" b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1165123"/>
            <a:ext cx="6099998" cy="527880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400" dirty="0" smtClean="0"/>
              <a:t>Existence of main activities  with high growth potential (mining, fisheries)</a:t>
            </a:r>
            <a:br>
              <a:rPr lang="en-US" sz="2400" dirty="0" smtClean="0"/>
            </a:br>
            <a:endParaRPr lang="en-US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sz="2400" dirty="0" smtClean="0"/>
              <a:t>Energy Solutions</a:t>
            </a:r>
            <a:br>
              <a:rPr lang="en-US" sz="2400" dirty="0" smtClean="0"/>
            </a:br>
            <a:endParaRPr lang="en-US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sz="2400" dirty="0" smtClean="0"/>
              <a:t>Spaces still available</a:t>
            </a:r>
            <a:br>
              <a:rPr lang="en-US" sz="2400" dirty="0" smtClean="0"/>
            </a:br>
            <a:endParaRPr lang="en-US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sz="2400" dirty="0" smtClean="0"/>
              <a:t>Existing infrastructure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 strong Government’s commitment to promote the development of </a:t>
            </a:r>
            <a:r>
              <a:rPr lang="en-US" sz="2400" dirty="0" err="1" smtClean="0"/>
              <a:t>Nouadhibou</a:t>
            </a:r>
            <a:r>
              <a:rPr lang="en-US" sz="2400" dirty="0" smtClean="0"/>
              <a:t> into a </a:t>
            </a:r>
            <a:r>
              <a:rPr lang="en-US" sz="2400" b="1" dirty="0" smtClean="0"/>
              <a:t>competitive pole </a:t>
            </a:r>
            <a:r>
              <a:rPr lang="en-US" sz="2400" dirty="0" smtClean="0"/>
              <a:t>and a </a:t>
            </a:r>
            <a:r>
              <a:rPr lang="en-US" sz="2400" b="1" dirty="0" smtClean="0"/>
              <a:t>regional hub </a:t>
            </a:r>
            <a:r>
              <a:rPr lang="en-US" sz="2400" dirty="0" smtClean="0"/>
              <a:t>of </a:t>
            </a:r>
            <a:r>
              <a:rPr lang="en-US" sz="2400" b="1" dirty="0" smtClean="0"/>
              <a:t>world-class</a:t>
            </a:r>
            <a:endParaRPr lang="fr-FR" sz="2400" b="1" dirty="0" smtClean="0">
              <a:solidFill>
                <a:srgbClr val="3F4247"/>
              </a:solidFill>
            </a:endParaRPr>
          </a:p>
        </p:txBody>
      </p:sp>
      <p:pic>
        <p:nvPicPr>
          <p:cNvPr id="15" name="Image 14" descr="Ndb 157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6553199" y="758825"/>
            <a:ext cx="2304000" cy="1590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 descr="2 (496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53199" y="2657931"/>
            <a:ext cx="2304000" cy="17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 descr="PICT007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57198" y="4685246"/>
            <a:ext cx="2304000" cy="1633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 6" descr="Ndb 7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8068"/>
            <a:ext cx="9144000" cy="608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 descr="Ndb 1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8068"/>
            <a:ext cx="9144000" cy="608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2" name="Image 11" descr="Ndb 3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9665"/>
            <a:ext cx="9144000" cy="6078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785786" y="460404"/>
            <a:ext cx="7772400" cy="2366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500034" y="2532105"/>
            <a:ext cx="8286808" cy="28215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 CLIMATE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 OPPORTUNITIES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FOCUS: NOUADHIBOU FREE ZONE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B4FD-0323-4768-80A0-9132FDC2CB8F}" type="slidenum">
              <a:rPr lang="fr-FR"/>
              <a:pPr/>
              <a:t>20</a:t>
            </a:fld>
            <a:endParaRPr lang="fr-FR"/>
          </a:p>
          <a:p>
            <a:endParaRPr lang="fr-FR" sz="120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709852"/>
            <a:ext cx="8604250" cy="2598872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2.  An </a:t>
            </a:r>
            <a:r>
              <a:rPr lang="en-US" sz="3200" b="1" dirty="0" smtClean="0">
                <a:solidFill>
                  <a:srgbClr val="0070C0"/>
                </a:solidFill>
              </a:rPr>
              <a:t>ambitious vision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4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" y="868680"/>
            <a:ext cx="9137904" cy="5120640"/>
          </a:xfrm>
          <a:prstGeom prst="rect">
            <a:avLst/>
          </a:prstGeom>
        </p:spPr>
      </p:pic>
      <p:pic>
        <p:nvPicPr>
          <p:cNvPr id="10" name="Image 9" descr="S4_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" y="868680"/>
            <a:ext cx="9137904" cy="5120640"/>
          </a:xfrm>
          <a:prstGeom prst="rect">
            <a:avLst/>
          </a:prstGeom>
        </p:spPr>
      </p:pic>
      <p:pic>
        <p:nvPicPr>
          <p:cNvPr id="11" name="Image 10" descr="S4_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48" y="868680"/>
            <a:ext cx="9137904" cy="5120640"/>
          </a:xfrm>
          <a:prstGeom prst="rect">
            <a:avLst/>
          </a:prstGeom>
        </p:spPr>
      </p:pic>
      <p:pic>
        <p:nvPicPr>
          <p:cNvPr id="13" name="Image 12" descr="S4_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48" y="868680"/>
            <a:ext cx="9137904" cy="512064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2" name="Titre 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484187"/>
          </a:xfrm>
        </p:spPr>
        <p:txBody>
          <a:bodyPr>
            <a:noAutofit/>
          </a:bodyPr>
          <a:lstStyle/>
          <a:p>
            <a:pPr lvl="0"/>
            <a:r>
              <a:rPr lang="fr-FR" sz="3600" b="1" dirty="0" smtClean="0">
                <a:solidFill>
                  <a:srgbClr val="3F4247"/>
                </a:solidFill>
                <a:sym typeface="Wingdings" pitchFamily="2" charset="2"/>
              </a:rPr>
              <a:t>Land Use (As an indication)</a:t>
            </a:r>
            <a:endParaRPr lang="fr-FR" sz="3600" b="1" dirty="0"/>
          </a:p>
        </p:txBody>
      </p:sp>
      <p:pic>
        <p:nvPicPr>
          <p:cNvPr id="18" name="Image 17" descr="S4_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48" y="842554"/>
            <a:ext cx="9137904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rot="5400000">
            <a:off x="226903" y="4672911"/>
            <a:ext cx="3455216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5400000">
            <a:off x="1872505" y="4672911"/>
            <a:ext cx="3455216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5400000">
            <a:off x="3518107" y="4672911"/>
            <a:ext cx="3455216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5400000">
            <a:off x="5163709" y="4672911"/>
            <a:ext cx="3455216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-1418699" y="4672911"/>
            <a:ext cx="3455216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7097544" y="4672911"/>
            <a:ext cx="3455216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59"/>
          <p:cNvGrpSpPr>
            <a:grpSpLocks noChangeAspect="1"/>
          </p:cNvGrpSpPr>
          <p:nvPr/>
        </p:nvGrpSpPr>
        <p:grpSpPr>
          <a:xfrm>
            <a:off x="425485" y="3127005"/>
            <a:ext cx="1820625" cy="381000"/>
            <a:chOff x="457200" y="274638"/>
            <a:chExt cx="2313709" cy="484187"/>
          </a:xfrm>
        </p:grpSpPr>
        <p:sp>
          <p:nvSpPr>
            <p:cNvPr id="58" name="Titre 1"/>
            <p:cNvSpPr txBox="1">
              <a:spLocks/>
            </p:cNvSpPr>
            <p:nvPr/>
          </p:nvSpPr>
          <p:spPr>
            <a:xfrm>
              <a:off x="902210" y="274638"/>
              <a:ext cx="1868699" cy="484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909B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Fisheries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9" name="Image 58" descr="picto-PECHE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57200" y="274638"/>
              <a:ext cx="445008" cy="445008"/>
            </a:xfrm>
            <a:prstGeom prst="rect">
              <a:avLst/>
            </a:prstGeom>
          </p:spPr>
        </p:pic>
      </p:grpSp>
      <p:grpSp>
        <p:nvGrpSpPr>
          <p:cNvPr id="3" name="Groupe 43"/>
          <p:cNvGrpSpPr/>
          <p:nvPr/>
        </p:nvGrpSpPr>
        <p:grpSpPr>
          <a:xfrm>
            <a:off x="2059838" y="3646587"/>
            <a:ext cx="1422401" cy="2453767"/>
            <a:chOff x="2208923" y="3348417"/>
            <a:chExt cx="1422401" cy="1805815"/>
          </a:xfrm>
        </p:grpSpPr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2208923" y="4724666"/>
              <a:ext cx="1422401" cy="429566"/>
            </a:xfrm>
            <a:prstGeom prst="rect">
              <a:avLst/>
            </a:prstGeom>
            <a:solidFill>
              <a:srgbClr val="F8CD8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err="1" smtClean="0">
                  <a:solidFill>
                    <a:srgbClr val="000000"/>
                  </a:solidFill>
                </a:rPr>
                <a:t>Industrial</a:t>
              </a:r>
              <a:r>
                <a:rPr lang="fr-FR" sz="1100" b="1" dirty="0" smtClean="0">
                  <a:solidFill>
                    <a:srgbClr val="000000"/>
                  </a:solidFill>
                </a:rPr>
                <a:t> </a:t>
              </a:r>
              <a:r>
                <a:rPr lang="fr-FR" sz="1100" b="1" dirty="0" err="1" smtClean="0">
                  <a:solidFill>
                    <a:srgbClr val="000000"/>
                  </a:solidFill>
                </a:rPr>
                <a:t>Development</a:t>
              </a:r>
              <a:r>
                <a:rPr lang="fr-FR" sz="1100" b="1" dirty="0" smtClean="0">
                  <a:solidFill>
                    <a:srgbClr val="000000"/>
                  </a:solidFill>
                </a:rPr>
                <a:t> Zones</a:t>
              </a:r>
              <a:endParaRPr lang="fr-FR" sz="11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2208923" y="4377959"/>
              <a:ext cx="1422401" cy="304800"/>
            </a:xfrm>
            <a:prstGeom prst="rect">
              <a:avLst/>
            </a:prstGeom>
            <a:solidFill>
              <a:srgbClr val="ED8C3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Gaz / </a:t>
              </a:r>
              <a:r>
                <a:rPr lang="fr-FR" sz="1200" dirty="0" smtClean="0">
                  <a:solidFill>
                    <a:srgbClr val="000000"/>
                  </a:solidFill>
                </a:rPr>
                <a:t>NLG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2208923" y="3877620"/>
              <a:ext cx="1422401" cy="304800"/>
            </a:xfrm>
            <a:prstGeom prst="rect">
              <a:avLst/>
            </a:prstGeom>
            <a:solidFill>
              <a:srgbClr val="CD886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100" dirty="0" err="1" smtClean="0">
                  <a:solidFill>
                    <a:srgbClr val="000000"/>
                  </a:solidFill>
                </a:rPr>
                <a:t>Hydrocarbons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2208923" y="3348417"/>
              <a:ext cx="1422401" cy="304800"/>
            </a:xfrm>
            <a:prstGeom prst="rect">
              <a:avLst/>
            </a:prstGeom>
            <a:solidFill>
              <a:srgbClr val="CD60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Mines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er 66"/>
          <p:cNvGrpSpPr>
            <a:grpSpLocks noChangeAspect="1"/>
          </p:cNvGrpSpPr>
          <p:nvPr/>
        </p:nvGrpSpPr>
        <p:grpSpPr>
          <a:xfrm>
            <a:off x="2041894" y="3127005"/>
            <a:ext cx="1820385" cy="381000"/>
            <a:chOff x="457200" y="274638"/>
            <a:chExt cx="2313709" cy="484187"/>
          </a:xfrm>
        </p:grpSpPr>
        <p:sp>
          <p:nvSpPr>
            <p:cNvPr id="65" name="Titre 1"/>
            <p:cNvSpPr txBox="1">
              <a:spLocks/>
            </p:cNvSpPr>
            <p:nvPr/>
          </p:nvSpPr>
          <p:spPr>
            <a:xfrm>
              <a:off x="902209" y="274638"/>
              <a:ext cx="1868700" cy="484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803C37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Industry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803C37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6" name="Image 65" descr="picto-industrie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57200" y="274638"/>
              <a:ext cx="445008" cy="445008"/>
            </a:xfrm>
            <a:prstGeom prst="rect">
              <a:avLst/>
            </a:prstGeom>
          </p:spPr>
        </p:pic>
      </p:grpSp>
      <p:grpSp>
        <p:nvGrpSpPr>
          <p:cNvPr id="8" name="Grouper 73"/>
          <p:cNvGrpSpPr>
            <a:grpSpLocks noChangeAspect="1"/>
          </p:cNvGrpSpPr>
          <p:nvPr/>
        </p:nvGrpSpPr>
        <p:grpSpPr>
          <a:xfrm>
            <a:off x="3663984" y="3127005"/>
            <a:ext cx="1964328" cy="381000"/>
            <a:chOff x="457200" y="274638"/>
            <a:chExt cx="2496331" cy="484187"/>
          </a:xfrm>
        </p:grpSpPr>
        <p:sp>
          <p:nvSpPr>
            <p:cNvPr id="68" name="Titre 1"/>
            <p:cNvSpPr txBox="1">
              <a:spLocks/>
            </p:cNvSpPr>
            <p:nvPr/>
          </p:nvSpPr>
          <p:spPr>
            <a:xfrm>
              <a:off x="902209" y="274638"/>
              <a:ext cx="2051322" cy="484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5E8A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Ports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9" name="Image 68" descr="picto-portuaire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57200" y="274638"/>
              <a:ext cx="445008" cy="445008"/>
            </a:xfrm>
            <a:prstGeom prst="rect">
              <a:avLst/>
            </a:prstGeom>
          </p:spPr>
        </p:pic>
      </p:grpSp>
      <p:grpSp>
        <p:nvGrpSpPr>
          <p:cNvPr id="9" name="Groupe 44"/>
          <p:cNvGrpSpPr/>
          <p:nvPr/>
        </p:nvGrpSpPr>
        <p:grpSpPr>
          <a:xfrm>
            <a:off x="3712089" y="3646586"/>
            <a:ext cx="1422401" cy="2073815"/>
            <a:chOff x="3861174" y="3348417"/>
            <a:chExt cx="1422401" cy="1805814"/>
          </a:xfrm>
        </p:grpSpPr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3861174" y="4849431"/>
              <a:ext cx="1422401" cy="304800"/>
            </a:xfrm>
            <a:prstGeom prst="rect">
              <a:avLst/>
            </a:prstGeom>
            <a:solidFill>
              <a:srgbClr val="B2D9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100" dirty="0" err="1" smtClean="0">
                  <a:solidFill>
                    <a:srgbClr val="000000"/>
                  </a:solidFill>
                </a:rPr>
                <a:t>Transshipme</a:t>
              </a:r>
              <a:r>
                <a:rPr lang="fr-FR" sz="1100" dirty="0" err="1" smtClean="0">
                  <a:solidFill>
                    <a:srgbClr val="000000"/>
                  </a:solidFill>
                </a:rPr>
                <a:t>nt</a:t>
              </a:r>
              <a:r>
                <a:rPr lang="fr-FR" sz="1100" dirty="0" smtClean="0">
                  <a:solidFill>
                    <a:srgbClr val="000000"/>
                  </a:solidFill>
                </a:rPr>
                <a:t> Port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3861174" y="4419865"/>
              <a:ext cx="1422401" cy="304800"/>
            </a:xfrm>
            <a:prstGeom prst="rect">
              <a:avLst/>
            </a:prstGeom>
            <a:solidFill>
              <a:srgbClr val="93AFC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Services Port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3861174" y="3975402"/>
              <a:ext cx="1422401" cy="304800"/>
            </a:xfrm>
            <a:prstGeom prst="rect">
              <a:avLst/>
            </a:prstGeom>
            <a:solidFill>
              <a:srgbClr val="5881B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National </a:t>
              </a:r>
              <a:r>
                <a:rPr lang="fr-FR" sz="1200" dirty="0" err="1" smtClean="0">
                  <a:solidFill>
                    <a:srgbClr val="000000"/>
                  </a:solidFill>
                </a:rPr>
                <a:t>Navy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3861174" y="3348417"/>
              <a:ext cx="1422401" cy="460814"/>
            </a:xfrm>
            <a:prstGeom prst="rect">
              <a:avLst/>
            </a:prstGeom>
            <a:solidFill>
              <a:srgbClr val="40417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</a:rPr>
                <a:t>Commercial Port (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Deep</a:t>
              </a:r>
              <a:r>
                <a:rPr lang="fr-FR" sz="1100" dirty="0" smtClean="0">
                  <a:solidFill>
                    <a:schemeClr val="bg1"/>
                  </a:solidFill>
                </a:rPr>
                <a:t> </a:t>
              </a:r>
              <a:r>
                <a:rPr lang="fr-FR" sz="1100" dirty="0" err="1" smtClean="0">
                  <a:solidFill>
                    <a:schemeClr val="bg1"/>
                  </a:solidFill>
                </a:rPr>
                <a:t>sea</a:t>
              </a:r>
              <a:r>
                <a:rPr lang="fr-FR" sz="1100" dirty="0" smtClean="0">
                  <a:solidFill>
                    <a:schemeClr val="bg1"/>
                  </a:solidFill>
                </a:rPr>
                <a:t>)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45"/>
          <p:cNvGrpSpPr/>
          <p:nvPr/>
        </p:nvGrpSpPr>
        <p:grpSpPr>
          <a:xfrm>
            <a:off x="5352670" y="3646586"/>
            <a:ext cx="1422401" cy="1323917"/>
            <a:chOff x="5501755" y="3348416"/>
            <a:chExt cx="1422401" cy="1323917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5501755" y="4078539"/>
              <a:ext cx="1422401" cy="593794"/>
            </a:xfrm>
            <a:prstGeom prst="rect">
              <a:avLst/>
            </a:prstGeom>
            <a:solidFill>
              <a:srgbClr val="A77B9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fr-FR" sz="1100" dirty="0" err="1" smtClean="0">
                  <a:solidFill>
                    <a:srgbClr val="000000"/>
                  </a:solidFill>
                </a:rPr>
                <a:t>Energy</a:t>
              </a:r>
              <a:r>
                <a:rPr lang="fr-FR" sz="1100" dirty="0" smtClean="0">
                  <a:solidFill>
                    <a:srgbClr val="000000"/>
                  </a:solidFill>
                </a:rPr>
                <a:t> </a:t>
              </a:r>
              <a:r>
                <a:rPr lang="fr-FR" sz="1100" dirty="0" smtClean="0">
                  <a:solidFill>
                    <a:srgbClr val="000000"/>
                  </a:solidFill>
                </a:rPr>
                <a:t>/ </a:t>
              </a:r>
            </a:p>
            <a:p>
              <a:pPr algn="ctr">
                <a:lnSpc>
                  <a:spcPct val="80000"/>
                </a:lnSpc>
              </a:pPr>
              <a:r>
                <a:rPr lang="fr-FR" sz="1100" dirty="0" smtClean="0">
                  <a:solidFill>
                    <a:srgbClr val="000000"/>
                  </a:solidFill>
                </a:rPr>
                <a:t>Gaz / </a:t>
              </a:r>
              <a:r>
                <a:rPr lang="fr-FR" sz="1100" dirty="0" smtClean="0">
                  <a:solidFill>
                    <a:srgbClr val="000000"/>
                  </a:solidFill>
                </a:rPr>
                <a:t>Wind Power/ </a:t>
              </a:r>
              <a:r>
                <a:rPr lang="fr-FR" sz="1100" dirty="0" err="1" smtClean="0">
                  <a:solidFill>
                    <a:srgbClr val="000000"/>
                  </a:solidFill>
                </a:rPr>
                <a:t>Desalination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5501755" y="3348416"/>
              <a:ext cx="1422401" cy="529204"/>
            </a:xfrm>
            <a:prstGeom prst="rect">
              <a:avLst/>
            </a:prstGeom>
            <a:solidFill>
              <a:srgbClr val="E3BEB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dirty="0" err="1" smtClean="0">
                  <a:solidFill>
                    <a:srgbClr val="000000"/>
                  </a:solidFill>
                </a:rPr>
                <a:t>Urban</a:t>
              </a:r>
              <a:r>
                <a:rPr lang="fr-FR" sz="1200" dirty="0" smtClean="0">
                  <a:solidFill>
                    <a:srgbClr val="000000"/>
                  </a:solidFill>
                </a:rPr>
                <a:t> </a:t>
              </a:r>
              <a:r>
                <a:rPr lang="fr-FR" sz="1200" dirty="0" err="1" smtClean="0">
                  <a:solidFill>
                    <a:srgbClr val="000000"/>
                  </a:solidFill>
                </a:rPr>
                <a:t>development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er 78"/>
          <p:cNvGrpSpPr>
            <a:grpSpLocks noChangeAspect="1"/>
          </p:cNvGrpSpPr>
          <p:nvPr/>
        </p:nvGrpSpPr>
        <p:grpSpPr>
          <a:xfrm>
            <a:off x="5244921" y="3212139"/>
            <a:ext cx="2183758" cy="381000"/>
            <a:chOff x="457200" y="274638"/>
            <a:chExt cx="2497919" cy="484187"/>
          </a:xfrm>
        </p:grpSpPr>
        <p:sp>
          <p:nvSpPr>
            <p:cNvPr id="75" name="Titre 1"/>
            <p:cNvSpPr txBox="1">
              <a:spLocks/>
            </p:cNvSpPr>
            <p:nvPr/>
          </p:nvSpPr>
          <p:spPr>
            <a:xfrm>
              <a:off x="902208" y="274638"/>
              <a:ext cx="2052911" cy="484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E836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Urban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E836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E836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Sector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E836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78" name="Image 77" descr="picto-urbanisme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57200" y="274638"/>
              <a:ext cx="445008" cy="445008"/>
            </a:xfrm>
            <a:prstGeom prst="rect">
              <a:avLst/>
            </a:prstGeom>
          </p:spPr>
        </p:pic>
      </p:grpSp>
      <p:grpSp>
        <p:nvGrpSpPr>
          <p:cNvPr id="12" name="Grouper 83"/>
          <p:cNvGrpSpPr>
            <a:grpSpLocks noChangeAspect="1"/>
          </p:cNvGrpSpPr>
          <p:nvPr/>
        </p:nvGrpSpPr>
        <p:grpSpPr>
          <a:xfrm>
            <a:off x="6989980" y="3127005"/>
            <a:ext cx="2143186" cy="381000"/>
            <a:chOff x="457200" y="274638"/>
            <a:chExt cx="2723629" cy="484187"/>
          </a:xfrm>
        </p:grpSpPr>
        <p:sp>
          <p:nvSpPr>
            <p:cNvPr id="80" name="Titre 1"/>
            <p:cNvSpPr txBox="1">
              <a:spLocks/>
            </p:cNvSpPr>
            <p:nvPr/>
          </p:nvSpPr>
          <p:spPr>
            <a:xfrm>
              <a:off x="902208" y="274638"/>
              <a:ext cx="2278621" cy="4841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BB70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Environment</a:t>
              </a:r>
              <a:endPara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70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 smtClean="0">
                  <a:solidFill>
                    <a:srgbClr val="9BB702"/>
                  </a:solidFill>
                  <a:latin typeface="+mj-lt"/>
                  <a:ea typeface="+mj-ea"/>
                  <a:cs typeface="+mj-cs"/>
                </a:rPr>
                <a:t>T</a:t>
              </a:r>
              <a:r>
                <a:rPr kumimoji="0" lang="fr-FR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9BB70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ourism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9BB70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1" name="Image 80" descr="picto-ecotourisme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457200" y="274638"/>
              <a:ext cx="445008" cy="445008"/>
            </a:xfrm>
            <a:prstGeom prst="rect">
              <a:avLst/>
            </a:prstGeom>
          </p:spPr>
        </p:pic>
      </p:grpSp>
      <p:grpSp>
        <p:nvGrpSpPr>
          <p:cNvPr id="13" name="Groupe 42"/>
          <p:cNvGrpSpPr/>
          <p:nvPr/>
        </p:nvGrpSpPr>
        <p:grpSpPr>
          <a:xfrm>
            <a:off x="408023" y="3593139"/>
            <a:ext cx="1431926" cy="2754727"/>
            <a:chOff x="566633" y="3348417"/>
            <a:chExt cx="1431926" cy="1810592"/>
          </a:xfrm>
        </p:grpSpPr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576158" y="4377959"/>
              <a:ext cx="1422401" cy="304800"/>
            </a:xfrm>
            <a:prstGeom prst="rect">
              <a:avLst/>
            </a:prstGeom>
            <a:solidFill>
              <a:srgbClr val="00616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chemeClr val="bg1"/>
                  </a:solidFill>
                </a:rPr>
                <a:t>Fishing</a:t>
              </a:r>
              <a:r>
                <a:rPr lang="fr-FR" sz="1200" dirty="0" smtClean="0">
                  <a:solidFill>
                    <a:schemeClr val="bg1"/>
                  </a:solidFill>
                </a:rPr>
                <a:t> Plants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574570" y="3877620"/>
              <a:ext cx="1422401" cy="304800"/>
            </a:xfrm>
            <a:prstGeom prst="rect">
              <a:avLst/>
            </a:prstGeom>
            <a:solidFill>
              <a:srgbClr val="34A3A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rgbClr val="000000"/>
                  </a:solidFill>
                </a:rPr>
                <a:t>Industrial</a:t>
              </a:r>
              <a:r>
                <a:rPr lang="fr-FR" sz="1200" dirty="0" smtClean="0">
                  <a:solidFill>
                    <a:srgbClr val="000000"/>
                  </a:solidFill>
                </a:rPr>
                <a:t> </a:t>
              </a:r>
              <a:r>
                <a:rPr lang="fr-FR" sz="1200" dirty="0" err="1" smtClean="0">
                  <a:solidFill>
                    <a:srgbClr val="000000"/>
                  </a:solidFill>
                </a:rPr>
                <a:t>Fisheries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574570" y="3348417"/>
              <a:ext cx="1422401" cy="304800"/>
            </a:xfrm>
            <a:prstGeom prst="rect">
              <a:avLst/>
            </a:prstGeom>
            <a:solidFill>
              <a:srgbClr val="85C8B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Artisanal </a:t>
              </a:r>
              <a:r>
                <a:rPr lang="fr-FR" sz="1200" dirty="0" err="1" smtClean="0">
                  <a:solidFill>
                    <a:srgbClr val="000000"/>
                  </a:solidFill>
                </a:rPr>
                <a:t>Fisheries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566633" y="4728307"/>
              <a:ext cx="1422401" cy="430702"/>
            </a:xfrm>
            <a:prstGeom prst="rect">
              <a:avLst/>
            </a:prstGeom>
            <a:solidFill>
              <a:srgbClr val="2C44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chemeClr val="bg1"/>
                  </a:solidFill>
                </a:rPr>
                <a:t>Shipyards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87"/>
          <p:cNvGrpSpPr/>
          <p:nvPr/>
        </p:nvGrpSpPr>
        <p:grpSpPr>
          <a:xfrm>
            <a:off x="7009858" y="3646587"/>
            <a:ext cx="1422401" cy="1323916"/>
            <a:chOff x="7009858" y="3646587"/>
            <a:chExt cx="1422401" cy="1323916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7009858" y="4175790"/>
              <a:ext cx="1422401" cy="304800"/>
            </a:xfrm>
            <a:prstGeom prst="rect">
              <a:avLst/>
            </a:prstGeom>
            <a:solidFill>
              <a:srgbClr val="8DA15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rgbClr val="000000"/>
                  </a:solidFill>
                </a:rPr>
                <a:t>Tourism</a:t>
              </a:r>
              <a:r>
                <a:rPr lang="fr-FR" sz="1200" dirty="0" smtClean="0">
                  <a:solidFill>
                    <a:srgbClr val="000000"/>
                  </a:solidFill>
                </a:rPr>
                <a:t> 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7009858" y="3646587"/>
              <a:ext cx="1422401" cy="304800"/>
            </a:xfrm>
            <a:prstGeom prst="rect">
              <a:avLst/>
            </a:prstGeom>
            <a:solidFill>
              <a:srgbClr val="C7CC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rgbClr val="000000"/>
                  </a:solidFill>
                </a:rPr>
                <a:t>Environment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7009858" y="4665703"/>
              <a:ext cx="1422401" cy="304800"/>
            </a:xfrm>
            <a:prstGeom prst="rect">
              <a:avLst/>
            </a:prstGeom>
            <a:solidFill>
              <a:srgbClr val="C7CC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style>
            <a:lnRef idx="0">
              <a:schemeClr val="accent4"/>
            </a:lnRef>
            <a:fillRef idx="1001">
              <a:schemeClr val="dk2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rgbClr val="000000"/>
                  </a:solidFill>
                </a:rPr>
                <a:t>Fish </a:t>
              </a:r>
              <a:r>
                <a:rPr lang="fr-FR" sz="1200" dirty="0" err="1" smtClean="0">
                  <a:solidFill>
                    <a:srgbClr val="000000"/>
                  </a:solidFill>
                </a:rPr>
                <a:t>Farming</a:t>
              </a:r>
              <a:endParaRPr lang="fr-FR" sz="1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9" name="Image 8" descr="peche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58109"/>
            <a:ext cx="9144000" cy="1712976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rot="5400000">
            <a:off x="2976593" y="512438"/>
            <a:ext cx="445009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 txBox="1">
            <a:spLocks/>
          </p:cNvSpPr>
          <p:nvPr/>
        </p:nvSpPr>
        <p:spPr>
          <a:xfrm>
            <a:off x="3788465" y="274638"/>
            <a:ext cx="4898336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/>
              <a:t>A fishing pole</a:t>
            </a:r>
            <a:endParaRPr lang="fr-FR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Image 14" descr="picto-PECH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3966" y="274638"/>
            <a:ext cx="445008" cy="445008"/>
          </a:xfrm>
          <a:prstGeom prst="rect">
            <a:avLst/>
          </a:prstGeom>
        </p:spPr>
      </p:pic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189186" y="2588918"/>
            <a:ext cx="3011214" cy="3831760"/>
          </a:xfrm>
        </p:spPr>
        <p:txBody>
          <a:bodyPr>
            <a:noAutofit/>
          </a:bodyPr>
          <a:lstStyle/>
          <a:p>
            <a:pPr marL="177800" lvl="0" indent="-177800">
              <a:spcAft>
                <a:spcPts val="600"/>
              </a:spcAft>
              <a:buClr>
                <a:srgbClr val="00909B"/>
              </a:buClr>
              <a:defRPr/>
            </a:pPr>
            <a:r>
              <a:rPr lang="en-US" sz="1800" dirty="0" smtClean="0"/>
              <a:t>Creating a fishing pole</a:t>
            </a:r>
            <a:br>
              <a:rPr lang="en-US" sz="1800" dirty="0" smtClean="0"/>
            </a:br>
            <a:endParaRPr lang="en-US" sz="1800" dirty="0" smtClean="0"/>
          </a:p>
          <a:p>
            <a:pPr marL="177800" lvl="0" indent="-177800">
              <a:spcAft>
                <a:spcPts val="600"/>
              </a:spcAft>
              <a:buClr>
                <a:srgbClr val="00909B"/>
              </a:buClr>
              <a:defRPr/>
            </a:pPr>
            <a:r>
              <a:rPr lang="en-US" sz="1800" dirty="0" smtClean="0"/>
              <a:t>Landing </a:t>
            </a:r>
            <a:r>
              <a:rPr lang="en-US" sz="1800" dirty="0" smtClean="0"/>
              <a:t>and processing capacity</a:t>
            </a:r>
            <a:br>
              <a:rPr lang="en-US" sz="1800" dirty="0" smtClean="0"/>
            </a:br>
            <a:r>
              <a:rPr lang="en-US" sz="1800" dirty="0" smtClean="0"/>
              <a:t>Integration </a:t>
            </a:r>
            <a:r>
              <a:rPr lang="en-US" sz="1800" dirty="0" smtClean="0"/>
              <a:t>of </a:t>
            </a:r>
            <a:r>
              <a:rPr lang="en-US" sz="1800" dirty="0" smtClean="0"/>
              <a:t>plants for </a:t>
            </a:r>
            <a:r>
              <a:rPr lang="en-US" sz="1800" dirty="0" smtClean="0"/>
              <a:t>Processing fishery products</a:t>
            </a:r>
            <a:br>
              <a:rPr lang="en-US" sz="1800" dirty="0" smtClean="0"/>
            </a:br>
            <a:endParaRPr lang="en-US" sz="1800" dirty="0" smtClean="0"/>
          </a:p>
          <a:p>
            <a:pPr marL="177800" lvl="0" indent="-177800">
              <a:spcAft>
                <a:spcPts val="600"/>
              </a:spcAft>
              <a:buClr>
                <a:srgbClr val="00909B"/>
              </a:buClr>
              <a:defRPr/>
            </a:pPr>
            <a:r>
              <a:rPr lang="en-US" sz="1800" dirty="0" smtClean="0"/>
              <a:t>Development of shipyard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177800" lvl="0" indent="-177800">
              <a:spcAft>
                <a:spcPts val="600"/>
              </a:spcAft>
              <a:buClr>
                <a:srgbClr val="00909B"/>
              </a:buClr>
              <a:defRPr/>
            </a:pPr>
            <a:r>
              <a:rPr lang="en-US" sz="1800" dirty="0" smtClean="0"/>
              <a:t>Accompanying </a:t>
            </a:r>
            <a:r>
              <a:rPr lang="en-US" sz="1800" dirty="0" smtClean="0"/>
              <a:t>measures</a:t>
            </a:r>
            <a:br>
              <a:rPr lang="en-US" sz="1800" dirty="0" smtClean="0"/>
            </a:br>
            <a:endParaRPr lang="en-US" sz="1800" dirty="0" smtClean="0"/>
          </a:p>
          <a:p>
            <a:pPr marL="177800" lvl="0" indent="-177800">
              <a:spcAft>
                <a:spcPts val="600"/>
              </a:spcAft>
              <a:buClr>
                <a:srgbClr val="00909B"/>
              </a:buClr>
              <a:defRPr/>
            </a:pPr>
            <a:r>
              <a:rPr lang="en-US" sz="1800" dirty="0" smtClean="0"/>
              <a:t>Significant </a:t>
            </a:r>
            <a:r>
              <a:rPr lang="en-US" sz="1800" dirty="0" smtClean="0"/>
              <a:t>effects</a:t>
            </a:r>
            <a:endParaRPr lang="fr-FR" sz="1700" dirty="0" smtClean="0"/>
          </a:p>
        </p:txBody>
      </p:sp>
      <p:sp>
        <p:nvSpPr>
          <p:cNvPr id="18" name="Espace réservé du contenu 16"/>
          <p:cNvSpPr txBox="1">
            <a:spLocks/>
          </p:cNvSpPr>
          <p:nvPr/>
        </p:nvSpPr>
        <p:spPr>
          <a:xfrm>
            <a:off x="3117573" y="3271973"/>
            <a:ext cx="2895600" cy="615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09B"/>
              </a:buClr>
              <a:buSzPct val="80000"/>
              <a:buFont typeface="Wingdings"/>
              <a:buChar char="à"/>
              <a:tabLst/>
              <a:defRPr/>
            </a:pP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Potentiel catch: 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09B"/>
              </a:buClr>
              <a:buSzPct val="80000"/>
              <a:tabLst/>
              <a:defRPr/>
            </a:pPr>
            <a:r>
              <a:rPr lang="fr-FR" sz="2700" b="1" dirty="0" smtClean="0">
                <a:solidFill>
                  <a:srgbClr val="00909B"/>
                </a:solidFill>
              </a:rPr>
              <a:t> </a:t>
            </a:r>
            <a:r>
              <a:rPr lang="fr-FR" sz="2700" b="1" dirty="0" smtClean="0">
                <a:solidFill>
                  <a:srgbClr val="00909B"/>
                </a:solidFill>
              </a:rPr>
              <a:t>    </a:t>
            </a: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 </a:t>
            </a:r>
            <a:r>
              <a:rPr kumimoji="0" lang="fr-FR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000</a:t>
            </a: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700" b="1" dirty="0" smtClean="0">
                <a:solidFill>
                  <a:srgbClr val="00909B"/>
                </a:solidFill>
              </a:rPr>
              <a:t>mt/</a:t>
            </a:r>
            <a:r>
              <a:rPr lang="fr-FR" sz="2700" b="1" dirty="0" err="1" smtClean="0">
                <a:solidFill>
                  <a:srgbClr val="00909B"/>
                </a:solidFill>
              </a:rPr>
              <a:t>year</a:t>
            </a:r>
            <a:r>
              <a:rPr kumimoji="0" lang="fr-FR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700" b="1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229018" y="3221895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48820" y="4790672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58759" y="5424368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16"/>
          <p:cNvSpPr txBox="1">
            <a:spLocks/>
          </p:cNvSpPr>
          <p:nvPr/>
        </p:nvSpPr>
        <p:spPr>
          <a:xfrm>
            <a:off x="3181353" y="2578978"/>
            <a:ext cx="2895600" cy="55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0" indent="-177800">
              <a:spcBef>
                <a:spcPct val="20000"/>
              </a:spcBef>
              <a:buClr>
                <a:srgbClr val="00909B"/>
              </a:buClr>
              <a:buSzPct val="80000"/>
              <a:buFont typeface="Wingdings"/>
              <a:buChar char="à"/>
              <a:defRPr/>
            </a:pP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700" b="1" dirty="0" smtClean="0">
                <a:solidFill>
                  <a:srgbClr val="00909B"/>
                </a:solidFill>
              </a:rPr>
              <a:t>artisanal 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 + </a:t>
            </a:r>
            <a:r>
              <a:rPr lang="fr-FR" sz="1700" b="1" dirty="0" smtClean="0">
                <a:solidFill>
                  <a:srgbClr val="00909B"/>
                </a:solidFill>
              </a:rPr>
              <a:t>industriel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 </a:t>
            </a:r>
            <a:r>
              <a:rPr lang="fr-FR" sz="1700" b="1" dirty="0" smtClean="0">
                <a:solidFill>
                  <a:srgbClr val="00909B"/>
                </a:solidFill>
              </a:rPr>
              <a:t> </a:t>
            </a:r>
            <a:r>
              <a:rPr lang="fr-FR" sz="1700" b="1" dirty="0" smtClean="0">
                <a:solidFill>
                  <a:srgbClr val="00909B"/>
                </a:solidFill>
              </a:rPr>
              <a:t>(</a:t>
            </a: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pointe Rey)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Espace réservé du contenu 16"/>
          <p:cNvSpPr txBox="1">
            <a:spLocks/>
          </p:cNvSpPr>
          <p:nvPr/>
        </p:nvSpPr>
        <p:spPr>
          <a:xfrm>
            <a:off x="3124202" y="6044937"/>
            <a:ext cx="2952751" cy="71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buClr>
                <a:srgbClr val="00909B"/>
              </a:buClr>
              <a:buSzPct val="80000"/>
              <a:buFont typeface="Wingdings"/>
              <a:buChar char="à"/>
              <a:defRPr/>
            </a:pPr>
            <a:r>
              <a:rPr lang="fr-FR" sz="1700" b="1" dirty="0" err="1" smtClean="0">
                <a:solidFill>
                  <a:srgbClr val="00909B"/>
                </a:solidFill>
              </a:rPr>
              <a:t>Housing</a:t>
            </a:r>
            <a:r>
              <a:rPr lang="fr-FR" sz="1700" b="1" dirty="0" smtClean="0">
                <a:solidFill>
                  <a:srgbClr val="00909B"/>
                </a:solidFill>
              </a:rPr>
              <a:t>, Jobs</a:t>
            </a:r>
            <a:endParaRPr lang="fr-FR" sz="1700" b="1" dirty="0" smtClean="0">
              <a:solidFill>
                <a:srgbClr val="00909B"/>
              </a:solidFill>
            </a:endParaRPr>
          </a:p>
          <a:p>
            <a:pPr marL="177800" lvl="0" indent="-177800">
              <a:spcBef>
                <a:spcPct val="20000"/>
              </a:spcBef>
              <a:buClr>
                <a:srgbClr val="00909B"/>
              </a:buClr>
              <a:buSzPct val="80000"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232257" y="3859721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52135" y="6053840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NDB - Port Autonome (1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3151" y="2873177"/>
            <a:ext cx="2533650" cy="337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24</a:t>
            </a:fld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rot="5400000">
            <a:off x="2976593" y="512438"/>
            <a:ext cx="445009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re 1"/>
          <p:cNvSpPr txBox="1">
            <a:spLocks/>
          </p:cNvSpPr>
          <p:nvPr/>
        </p:nvSpPr>
        <p:spPr>
          <a:xfrm>
            <a:off x="3788464" y="274638"/>
            <a:ext cx="5119561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 smtClean="0">
                <a:solidFill>
                  <a:srgbClr val="3F4247"/>
                </a:solidFill>
                <a:sym typeface="Wingdings" pitchFamily="2" charset="2"/>
              </a:rPr>
              <a:t>A Power hub</a:t>
            </a:r>
            <a:endParaRPr lang="fr-FR" sz="2800" dirty="0">
              <a:solidFill>
                <a:srgbClr val="3F4247"/>
              </a:solidFill>
              <a:sym typeface="Wingdings" pitchFamily="2" charset="2"/>
            </a:endParaRPr>
          </a:p>
        </p:txBody>
      </p:sp>
      <p:pic>
        <p:nvPicPr>
          <p:cNvPr id="41" name="Image 40" descr="picto-industri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3966" y="274638"/>
            <a:ext cx="445008" cy="445008"/>
          </a:xfrm>
          <a:prstGeom prst="rect">
            <a:avLst/>
          </a:prstGeom>
        </p:spPr>
      </p:pic>
      <p:sp>
        <p:nvSpPr>
          <p:cNvPr id="43" name="Espace réservé du contenu 2"/>
          <p:cNvSpPr>
            <a:spLocks noGrp="1"/>
          </p:cNvSpPr>
          <p:nvPr>
            <p:ph idx="1"/>
          </p:nvPr>
        </p:nvSpPr>
        <p:spPr>
          <a:xfrm>
            <a:off x="280219" y="2683985"/>
            <a:ext cx="3063747" cy="3578423"/>
          </a:xfrm>
        </p:spPr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r>
              <a:rPr lang="fr-FR" sz="1700" dirty="0" err="1" smtClean="0"/>
              <a:t>Hydrocarbons</a:t>
            </a:r>
            <a:r>
              <a:rPr lang="fr-FR" sz="1700" dirty="0" smtClean="0"/>
              <a:t> pole</a:t>
            </a:r>
            <a:endParaRPr lang="fr-FR" sz="1700" dirty="0" smtClean="0"/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endParaRPr lang="fr-FR" sz="4800" dirty="0" smtClean="0"/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r>
              <a:rPr lang="fr-FR" sz="1700" dirty="0" smtClean="0"/>
              <a:t>Gaz pole</a:t>
            </a:r>
            <a:endParaRPr lang="fr-FR" sz="1700" dirty="0" smtClean="0"/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endParaRPr lang="fr-FR" sz="4000" dirty="0" smtClean="0"/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r>
              <a:rPr lang="fr-FR" sz="1700" dirty="0" err="1" smtClean="0"/>
              <a:t>Electricity</a:t>
            </a:r>
            <a:r>
              <a:rPr lang="fr-FR" sz="1700" dirty="0" smtClean="0"/>
              <a:t> production</a:t>
            </a:r>
            <a:endParaRPr lang="fr-FR" sz="1700" dirty="0" smtClean="0"/>
          </a:p>
        </p:txBody>
      </p:sp>
      <p:cxnSp>
        <p:nvCxnSpPr>
          <p:cNvPr id="45" name="Connecteur droit 44"/>
          <p:cNvCxnSpPr/>
          <p:nvPr/>
        </p:nvCxnSpPr>
        <p:spPr>
          <a:xfrm>
            <a:off x="440499" y="3881795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40499" y="5134251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Espace réservé du contenu 22"/>
          <p:cNvSpPr txBox="1">
            <a:spLocks/>
          </p:cNvSpPr>
          <p:nvPr/>
        </p:nvSpPr>
        <p:spPr>
          <a:xfrm>
            <a:off x="3343965" y="2688187"/>
            <a:ext cx="5564060" cy="100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lvl="0" indent="-177800">
              <a:spcBef>
                <a:spcPct val="20000"/>
              </a:spcBef>
              <a:buClr>
                <a:srgbClr val="803C37"/>
              </a:buClr>
              <a:buSzPct val="80000"/>
              <a:buFont typeface="Wingdings" pitchFamily="34" charset="2"/>
              <a:buChar char="à"/>
              <a:defRPr/>
            </a:pPr>
            <a:r>
              <a:rPr lang="en-US" sz="1600" dirty="0" smtClean="0"/>
              <a:t>Storage for local </a:t>
            </a:r>
            <a:r>
              <a:rPr lang="en-US" sz="1600" dirty="0" smtClean="0"/>
              <a:t>consumption</a:t>
            </a:r>
          </a:p>
          <a:p>
            <a:pPr marL="177800" lvl="0" indent="-177800">
              <a:spcBef>
                <a:spcPct val="20000"/>
              </a:spcBef>
              <a:buClr>
                <a:srgbClr val="803C37"/>
              </a:buClr>
              <a:buSzPct val="80000"/>
              <a:defRPr/>
            </a:pPr>
            <a:r>
              <a:rPr lang="en-US" sz="1600" dirty="0" smtClean="0"/>
              <a:t> </a:t>
            </a:r>
            <a:r>
              <a:rPr lang="en-US" sz="1600" dirty="0" smtClean="0"/>
              <a:t>    Eventual </a:t>
            </a:r>
            <a:r>
              <a:rPr lang="en-US" sz="1600" dirty="0" smtClean="0"/>
              <a:t>construction of a refinery if there are sufficient resources</a:t>
            </a:r>
            <a:endParaRPr lang="fr-FR" sz="1700" b="1" dirty="0">
              <a:solidFill>
                <a:srgbClr val="803C37"/>
              </a:solidFill>
            </a:endParaRPr>
          </a:p>
        </p:txBody>
      </p:sp>
      <p:sp>
        <p:nvSpPr>
          <p:cNvPr id="52" name="Espace réservé du contenu 22"/>
          <p:cNvSpPr txBox="1">
            <a:spLocks/>
          </p:cNvSpPr>
          <p:nvPr/>
        </p:nvSpPr>
        <p:spPr>
          <a:xfrm>
            <a:off x="3343965" y="3974817"/>
            <a:ext cx="5564060" cy="135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buClr>
                <a:srgbClr val="803C37"/>
              </a:buClr>
              <a:buSzPct val="80000"/>
              <a:buFont typeface="Wingdings" pitchFamily="34" charset="2"/>
              <a:buChar char="à"/>
              <a:defRPr/>
            </a:pPr>
            <a:r>
              <a:rPr lang="en-US" sz="1600" dirty="0" smtClean="0"/>
              <a:t>Local </a:t>
            </a:r>
            <a:r>
              <a:rPr lang="en-US" sz="1600" dirty="0" smtClean="0"/>
              <a:t>consumption</a:t>
            </a:r>
          </a:p>
          <a:p>
            <a:pPr marL="177800" lvl="0" indent="-177800">
              <a:spcBef>
                <a:spcPct val="20000"/>
              </a:spcBef>
              <a:buClr>
                <a:srgbClr val="803C37"/>
              </a:buClr>
              <a:buSzPct val="80000"/>
              <a:defRPr/>
            </a:pPr>
            <a:r>
              <a:rPr lang="en-US" sz="1600" dirty="0" smtClean="0"/>
              <a:t> </a:t>
            </a:r>
            <a:r>
              <a:rPr lang="en-US" sz="1600" dirty="0" smtClean="0"/>
              <a:t>    Possible </a:t>
            </a:r>
            <a:r>
              <a:rPr lang="en-US" sz="1600" dirty="0" smtClean="0"/>
              <a:t>construction of a liquefaction plant if there are sufficient resources</a:t>
            </a:r>
            <a:r>
              <a:rPr lang="fr-FR" sz="1700" b="1" dirty="0" smtClean="0">
                <a:solidFill>
                  <a:srgbClr val="803C37"/>
                </a:solidFill>
              </a:rPr>
              <a:t/>
            </a:r>
            <a:br>
              <a:rPr lang="fr-FR" sz="1700" b="1" dirty="0" smtClean="0">
                <a:solidFill>
                  <a:srgbClr val="803C37"/>
                </a:solidFill>
              </a:rPr>
            </a:br>
            <a:endParaRPr lang="fr-FR" sz="1700" b="1" dirty="0">
              <a:solidFill>
                <a:srgbClr val="803C37"/>
              </a:solidFill>
            </a:endParaRPr>
          </a:p>
        </p:txBody>
      </p:sp>
      <p:pic>
        <p:nvPicPr>
          <p:cNvPr id="26" name="Image 25" descr="S4_industrie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8" y="758825"/>
            <a:ext cx="9137904" cy="184588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798613" y="894684"/>
            <a:ext cx="1008031" cy="2616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Champ éolien</a:t>
            </a:r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8796816" y="1025489"/>
            <a:ext cx="26341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798613" y="778572"/>
            <a:ext cx="1320800" cy="52269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22"/>
          <p:cNvSpPr txBox="1">
            <a:spLocks/>
          </p:cNvSpPr>
          <p:nvPr/>
        </p:nvSpPr>
        <p:spPr>
          <a:xfrm>
            <a:off x="3343965" y="5257538"/>
            <a:ext cx="5332896" cy="1271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indent="-177800">
              <a:buClr>
                <a:srgbClr val="803C37"/>
              </a:buClr>
              <a:buSzPct val="80000"/>
              <a:buFont typeface="Wingdings" pitchFamily="34" charset="2"/>
              <a:buChar char="à"/>
              <a:defRPr/>
            </a:pP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rgbClr val="803C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/>
              <a:t>For </a:t>
            </a:r>
            <a:r>
              <a:rPr lang="en-US" sz="1600" dirty="0" smtClean="0"/>
              <a:t>400 </a:t>
            </a:r>
            <a:r>
              <a:rPr lang="en-US" sz="1600" dirty="0" smtClean="0"/>
              <a:t>000</a:t>
            </a:r>
            <a:r>
              <a:rPr lang="en-US" sz="1600" dirty="0" smtClean="0"/>
              <a:t> </a:t>
            </a:r>
            <a:r>
              <a:rPr lang="en-US" sz="1600" dirty="0" err="1" smtClean="0"/>
              <a:t>inabitants</a:t>
            </a:r>
            <a:r>
              <a:rPr lang="en-US" sz="1600" dirty="0" smtClean="0"/>
              <a:t> or more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Cogeneration </a:t>
            </a:r>
            <a:br>
              <a:rPr lang="en-US" sz="1600" dirty="0" smtClean="0"/>
            </a:br>
            <a:r>
              <a:rPr lang="en-US" sz="1600" dirty="0" smtClean="0"/>
              <a:t>W</a:t>
            </a:r>
            <a:r>
              <a:rPr lang="en-US" sz="1600" dirty="0" smtClean="0"/>
              <a:t>ind </a:t>
            </a:r>
            <a:r>
              <a:rPr lang="en-US" sz="1600" dirty="0" smtClean="0"/>
              <a:t>farm</a:t>
            </a: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srgbClr val="803C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rot="5400000">
            <a:off x="2976593" y="512438"/>
            <a:ext cx="445009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re 1"/>
          <p:cNvSpPr txBox="1">
            <a:spLocks/>
          </p:cNvSpPr>
          <p:nvPr/>
        </p:nvSpPr>
        <p:spPr>
          <a:xfrm>
            <a:off x="3788464" y="274638"/>
            <a:ext cx="5119561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 smtClean="0">
                <a:solidFill>
                  <a:srgbClr val="3F4247"/>
                </a:solidFill>
                <a:sym typeface="Wingdings" pitchFamily="2" charset="2"/>
              </a:rPr>
              <a:t>Mines / </a:t>
            </a:r>
            <a:r>
              <a:rPr lang="fr-FR" sz="2800" dirty="0" smtClean="0">
                <a:solidFill>
                  <a:srgbClr val="3F4247"/>
                </a:solidFill>
                <a:sym typeface="Wingdings" pitchFamily="2" charset="2"/>
              </a:rPr>
              <a:t>Industries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Image 40" descr="picto-industri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3966" y="274638"/>
            <a:ext cx="445008" cy="445008"/>
          </a:xfrm>
          <a:prstGeom prst="rect">
            <a:avLst/>
          </a:prstGeom>
        </p:spPr>
      </p:pic>
      <p:sp>
        <p:nvSpPr>
          <p:cNvPr id="43" name="Espace réservé du contenu 2"/>
          <p:cNvSpPr>
            <a:spLocks noGrp="1"/>
          </p:cNvSpPr>
          <p:nvPr>
            <p:ph idx="1"/>
          </p:nvPr>
        </p:nvSpPr>
        <p:spPr>
          <a:xfrm>
            <a:off x="280219" y="2683985"/>
            <a:ext cx="3063747" cy="3766027"/>
          </a:xfrm>
        </p:spPr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r>
              <a:rPr lang="fr-FR" sz="1700" dirty="0" smtClean="0"/>
              <a:t>Mines</a:t>
            </a:r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endParaRPr lang="fr-FR" sz="3200" dirty="0" smtClean="0"/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r>
              <a:rPr lang="fr-FR" sz="1700" dirty="0" err="1" smtClean="0"/>
              <a:t>Fresh</a:t>
            </a:r>
            <a:r>
              <a:rPr lang="fr-FR" sz="1700" dirty="0" smtClean="0"/>
              <a:t> water production</a:t>
            </a:r>
            <a:endParaRPr lang="fr-FR" sz="1700" dirty="0" smtClean="0"/>
          </a:p>
          <a:p>
            <a:pPr marL="177800" indent="-177800">
              <a:spcAft>
                <a:spcPts val="600"/>
              </a:spcAft>
              <a:buClr>
                <a:srgbClr val="803C37"/>
              </a:buClr>
            </a:pPr>
            <a:endParaRPr lang="fr-FR" sz="600" dirty="0" smtClean="0"/>
          </a:p>
          <a:p>
            <a:pPr marL="177800" lvl="0" indent="-177800">
              <a:lnSpc>
                <a:spcPct val="120000"/>
              </a:lnSpc>
              <a:spcBef>
                <a:spcPts val="0"/>
              </a:spcBef>
              <a:buClr>
                <a:srgbClr val="803C37"/>
              </a:buClr>
              <a:defRPr/>
            </a:pPr>
            <a:r>
              <a:rPr lang="en-US" sz="1800" dirty="0" smtClean="0"/>
              <a:t>Implantation / </a:t>
            </a:r>
            <a:r>
              <a:rPr lang="en-US" sz="1800" dirty="0" smtClean="0"/>
              <a:t>reservation </a:t>
            </a:r>
            <a:r>
              <a:rPr lang="en-US" sz="1800" dirty="0" smtClean="0"/>
              <a:t>for:</a:t>
            </a:r>
            <a:br>
              <a:rPr lang="en-US" sz="1800" dirty="0" smtClean="0"/>
            </a:br>
            <a:r>
              <a:rPr lang="en-US" sz="1800" dirty="0" smtClean="0"/>
              <a:t>   - industrial </a:t>
            </a:r>
            <a:r>
              <a:rPr lang="en-US" sz="1800" dirty="0" smtClean="0"/>
              <a:t>areas</a:t>
            </a:r>
            <a:br>
              <a:rPr lang="en-US" sz="1800" dirty="0" smtClean="0"/>
            </a:br>
            <a:r>
              <a:rPr lang="en-US" sz="1800" dirty="0" smtClean="0"/>
              <a:t>   - Commercial areas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- Areas </a:t>
            </a:r>
            <a:r>
              <a:rPr lang="en-US" sz="1800" dirty="0" smtClean="0"/>
              <a:t>of </a:t>
            </a:r>
            <a:r>
              <a:rPr lang="en-US" sz="1800" dirty="0" smtClean="0"/>
              <a:t>activity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- Logistics areas</a:t>
            </a:r>
            <a:endParaRPr lang="fr-FR" sz="1700" dirty="0" smtClean="0">
              <a:solidFill>
                <a:schemeClr val="tx1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80219" y="3638355"/>
            <a:ext cx="8406582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11292" y="4212257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 25" descr="S4_industries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8" y="758825"/>
            <a:ext cx="9137904" cy="184588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798613" y="894684"/>
            <a:ext cx="1008031" cy="2616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Champ éolien</a:t>
            </a:r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8796816" y="1025489"/>
            <a:ext cx="26341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7798613" y="778572"/>
            <a:ext cx="1320800" cy="52269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22"/>
          <p:cNvSpPr txBox="1">
            <a:spLocks/>
          </p:cNvSpPr>
          <p:nvPr/>
        </p:nvSpPr>
        <p:spPr>
          <a:xfrm>
            <a:off x="3353905" y="3742598"/>
            <a:ext cx="5332896" cy="506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7800" indent="-177800">
              <a:buClr>
                <a:srgbClr val="803C37"/>
              </a:buClr>
              <a:buSzPct val="80000"/>
              <a:buFont typeface="Wingdings" pitchFamily="34" charset="2"/>
              <a:buChar char="à"/>
              <a:defRPr/>
            </a:pPr>
            <a:r>
              <a:rPr kumimoji="0" lang="fr-FR" sz="1700" b="1" i="0" u="none" strike="noStrike" kern="1200" cap="none" spc="0" normalizeH="0" noProof="0" dirty="0" smtClean="0">
                <a:ln>
                  <a:noFill/>
                </a:ln>
                <a:solidFill>
                  <a:srgbClr val="803C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700" b="1" dirty="0" err="1" smtClean="0">
                <a:solidFill>
                  <a:srgbClr val="803C37"/>
                </a:solidFill>
              </a:rPr>
              <a:t>Sea</a:t>
            </a:r>
            <a:r>
              <a:rPr lang="fr-FR" sz="1700" b="1" dirty="0" smtClean="0">
                <a:solidFill>
                  <a:srgbClr val="803C37"/>
                </a:solidFill>
              </a:rPr>
              <a:t> water </a:t>
            </a:r>
            <a:r>
              <a:rPr lang="fr-FR" sz="1700" b="1" dirty="0" err="1" smtClean="0">
                <a:solidFill>
                  <a:srgbClr val="803C37"/>
                </a:solidFill>
              </a:rPr>
              <a:t>desalination</a:t>
            </a:r>
            <a:r>
              <a:rPr lang="fr-FR" sz="1700" b="1" dirty="0" smtClean="0">
                <a:solidFill>
                  <a:srgbClr val="803C37"/>
                </a:solidFill>
              </a:rPr>
              <a:t> plant</a:t>
            </a:r>
            <a:endParaRPr kumimoji="0" lang="fr-FR" sz="1700" b="1" i="0" u="none" strike="noStrike" kern="1200" cap="none" spc="0" normalizeH="0" baseline="0" noProof="0" dirty="0">
              <a:ln>
                <a:noFill/>
              </a:ln>
              <a:solidFill>
                <a:srgbClr val="803C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ce réservé du contenu 22"/>
          <p:cNvSpPr txBox="1">
            <a:spLocks/>
          </p:cNvSpPr>
          <p:nvPr/>
        </p:nvSpPr>
        <p:spPr>
          <a:xfrm>
            <a:off x="3343964" y="2657438"/>
            <a:ext cx="5462680" cy="67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buClr>
                <a:srgbClr val="803C37"/>
              </a:buClr>
              <a:buSzPct val="80000"/>
              <a:buFont typeface="Wingdings" pitchFamily="34" charset="2"/>
              <a:buChar char="à"/>
              <a:defRPr/>
            </a:pPr>
            <a:r>
              <a:rPr lang="fr-FR" sz="1700" b="1" dirty="0" smtClean="0">
                <a:solidFill>
                  <a:srgbClr val="803C37"/>
                </a:solidFill>
              </a:rPr>
              <a:t> </a:t>
            </a:r>
            <a:r>
              <a:rPr lang="fr-FR" b="1" dirty="0" smtClean="0">
                <a:solidFill>
                  <a:srgbClr val="803C37"/>
                </a:solidFill>
              </a:rPr>
              <a:t>70 à 100 millions </a:t>
            </a:r>
            <a:r>
              <a:rPr lang="fr-FR" b="1" dirty="0" smtClean="0">
                <a:solidFill>
                  <a:srgbClr val="803C37"/>
                </a:solidFill>
              </a:rPr>
              <a:t>mt/</a:t>
            </a:r>
            <a:r>
              <a:rPr lang="fr-FR" b="1" dirty="0" err="1" smtClean="0">
                <a:solidFill>
                  <a:srgbClr val="803C37"/>
                </a:solidFill>
              </a:rPr>
              <a:t>year</a:t>
            </a:r>
            <a:r>
              <a:rPr lang="fr-FR" b="1" dirty="0" smtClean="0">
                <a:solidFill>
                  <a:srgbClr val="803C37"/>
                </a:solidFill>
              </a:rPr>
              <a:t> </a:t>
            </a:r>
            <a:r>
              <a:rPr lang="fr-FR" b="1" dirty="0" smtClean="0">
                <a:solidFill>
                  <a:srgbClr val="803C37"/>
                </a:solidFill>
              </a:rPr>
              <a:t>+ </a:t>
            </a:r>
            <a:r>
              <a:rPr lang="fr-FR" b="1" dirty="0" err="1" smtClean="0">
                <a:solidFill>
                  <a:srgbClr val="803C37"/>
                </a:solidFill>
              </a:rPr>
              <a:t>related</a:t>
            </a:r>
            <a:r>
              <a:rPr lang="fr-FR" b="1" dirty="0" smtClean="0">
                <a:solidFill>
                  <a:srgbClr val="803C37"/>
                </a:solidFill>
              </a:rPr>
              <a:t> industries</a:t>
            </a:r>
            <a:endParaRPr lang="fr-FR" b="1" dirty="0">
              <a:solidFill>
                <a:srgbClr val="803C3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34" name="Image 33" descr="Ndb 1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61900"/>
            <a:ext cx="9144000" cy="5175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9" name="Image 8" descr="portuaire-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61874"/>
            <a:ext cx="9144000" cy="1712976"/>
          </a:xfrm>
          <a:prstGeom prst="rect">
            <a:avLst/>
          </a:prstGeom>
        </p:spPr>
      </p:pic>
      <p:pic>
        <p:nvPicPr>
          <p:cNvPr id="21" name="Image 20" descr="picto-portuair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3457" y="274638"/>
            <a:ext cx="445008" cy="445008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rot="5400000">
            <a:off x="2976593" y="512438"/>
            <a:ext cx="445009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re 1"/>
          <p:cNvSpPr txBox="1">
            <a:spLocks/>
          </p:cNvSpPr>
          <p:nvPr/>
        </p:nvSpPr>
        <p:spPr>
          <a:xfrm>
            <a:off x="3788465" y="274638"/>
            <a:ext cx="4898336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 smtClean="0">
                <a:solidFill>
                  <a:srgbClr val="3F4247"/>
                </a:solidFill>
              </a:rPr>
              <a:t>The ports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457200" y="2965510"/>
            <a:ext cx="2743200" cy="3486090"/>
          </a:xfrm>
        </p:spPr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  <a:buClr>
                <a:srgbClr val="405E8A"/>
              </a:buClr>
            </a:pPr>
            <a:r>
              <a:rPr lang="en-US" dirty="0" smtClean="0"/>
              <a:t>Construction of Deep Water Port</a:t>
            </a:r>
            <a:br>
              <a:rPr lang="en-US" dirty="0" smtClean="0"/>
            </a:br>
            <a:endParaRPr lang="en-US" dirty="0" smtClean="0"/>
          </a:p>
          <a:p>
            <a:pPr marL="177800" indent="-177800">
              <a:spcAft>
                <a:spcPts val="600"/>
              </a:spcAft>
              <a:buClr>
                <a:srgbClr val="405E8A"/>
              </a:buClr>
            </a:pPr>
            <a:r>
              <a:rPr lang="en-US" dirty="0" smtClean="0"/>
              <a:t>Port </a:t>
            </a:r>
            <a:r>
              <a:rPr lang="en-US" dirty="0" smtClean="0"/>
              <a:t>development </a:t>
            </a:r>
            <a:endParaRPr lang="en-US" dirty="0" smtClean="0"/>
          </a:p>
          <a:p>
            <a:pPr marL="177800" indent="-177800">
              <a:spcAft>
                <a:spcPts val="600"/>
              </a:spcAft>
              <a:buClr>
                <a:srgbClr val="405E8A"/>
              </a:buClr>
            </a:pPr>
            <a:r>
              <a:rPr lang="en-US" dirty="0" smtClean="0"/>
              <a:t>National Navy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460377" y="3729551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47676" y="4461493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447676" y="5293106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22"/>
          <p:cNvSpPr txBox="1">
            <a:spLocks/>
          </p:cNvSpPr>
          <p:nvPr/>
        </p:nvSpPr>
        <p:spPr>
          <a:xfrm>
            <a:off x="3343966" y="2965510"/>
            <a:ext cx="5800034" cy="76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buClr>
                <a:srgbClr val="405E8A"/>
              </a:buClr>
              <a:buSzPct val="80000"/>
              <a:buFont typeface="Wingdings" pitchFamily="34" charset="2"/>
              <a:buChar char="à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‘‘pointe Rey’’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05E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Espace réservé du contenu 22"/>
          <p:cNvSpPr txBox="1">
            <a:spLocks/>
          </p:cNvSpPr>
          <p:nvPr/>
        </p:nvSpPr>
        <p:spPr>
          <a:xfrm>
            <a:off x="3343966" y="3731139"/>
            <a:ext cx="4212534" cy="76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buClr>
                <a:srgbClr val="405E8A"/>
              </a:buClr>
              <a:buSzPct val="80000"/>
              <a:buFont typeface="Wingdings" pitchFamily="34" charset="2"/>
              <a:buChar char="à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Cansado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05E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Espace réservé du contenu 22"/>
          <p:cNvSpPr txBox="1">
            <a:spLocks/>
          </p:cNvSpPr>
          <p:nvPr/>
        </p:nvSpPr>
        <p:spPr>
          <a:xfrm>
            <a:off x="3343966" y="4496768"/>
            <a:ext cx="4212534" cy="765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buClr>
                <a:srgbClr val="405E8A"/>
              </a:buClr>
              <a:buSzPct val="80000"/>
              <a:buFont typeface="Wingdings" pitchFamily="34" charset="2"/>
              <a:buChar char="à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Cansado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405E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05E8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 17" descr="Sans titre-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3696" y="5354225"/>
            <a:ext cx="3985202" cy="1097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2" name="Espace réservé du contenu 11"/>
          <p:cNvSpPr txBox="1">
            <a:spLocks/>
          </p:cNvSpPr>
          <p:nvPr/>
        </p:nvSpPr>
        <p:spPr>
          <a:xfrm>
            <a:off x="3200400" y="2965510"/>
            <a:ext cx="5943600" cy="67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E836C"/>
              </a:buClr>
              <a:buSzPct val="80000"/>
              <a:buFont typeface="Wingdings"/>
              <a:buChar char="à"/>
              <a:tabLst/>
              <a:defRPr/>
            </a:pPr>
            <a:r>
              <a:rPr lang="fr-FR" sz="1700" b="1" dirty="0" smtClean="0">
                <a:solidFill>
                  <a:srgbClr val="EE836C"/>
                </a:solidFill>
                <a:sym typeface="Wingdings" pitchFamily="2" charset="2"/>
              </a:rPr>
              <a:t> 400 000 </a:t>
            </a:r>
            <a:r>
              <a:rPr lang="fr-FR" sz="1700" b="1" dirty="0" err="1" smtClean="0">
                <a:solidFill>
                  <a:srgbClr val="EE836C"/>
                </a:solidFill>
                <a:sym typeface="Wingdings" pitchFamily="2" charset="2"/>
              </a:rPr>
              <a:t>inhabitants</a:t>
            </a:r>
            <a:r>
              <a:rPr lang="fr-FR" sz="1700" b="1" dirty="0" smtClean="0">
                <a:solidFill>
                  <a:srgbClr val="EE836C"/>
                </a:solidFill>
                <a:sym typeface="Wingdings" pitchFamily="2" charset="2"/>
              </a:rPr>
              <a:t> </a:t>
            </a:r>
            <a:r>
              <a:rPr lang="fr-FR" sz="1700" b="1" dirty="0" err="1" smtClean="0">
                <a:solidFill>
                  <a:srgbClr val="EE836C"/>
                </a:solidFill>
                <a:sym typeface="Wingdings" pitchFamily="2" charset="2"/>
              </a:rPr>
              <a:t>with</a:t>
            </a:r>
            <a:r>
              <a:rPr lang="fr-FR" sz="1700" b="1" dirty="0" smtClean="0">
                <a:solidFill>
                  <a:srgbClr val="EE836C"/>
                </a:solidFill>
                <a:sym typeface="Wingdings" pitchFamily="2" charset="2"/>
              </a:rPr>
              <a:t> </a:t>
            </a:r>
            <a:r>
              <a:rPr lang="fr-FR" sz="1700" b="1" dirty="0" smtClean="0">
                <a:solidFill>
                  <a:srgbClr val="EE836C"/>
                </a:solidFill>
                <a:sym typeface="Wingdings" pitchFamily="2" charset="2"/>
              </a:rPr>
              <a:t>option </a:t>
            </a:r>
            <a:r>
              <a:rPr lang="fr-FR" sz="1700" b="1" dirty="0" smtClean="0">
                <a:solidFill>
                  <a:srgbClr val="EE836C"/>
                </a:solidFill>
                <a:sym typeface="Wingdings" pitchFamily="2" charset="2"/>
              </a:rPr>
              <a:t>for more for the new city</a:t>
            </a:r>
            <a:endParaRPr lang="fr-FR" sz="1700" b="1" dirty="0" smtClean="0">
              <a:solidFill>
                <a:srgbClr val="EE836C"/>
              </a:solidFill>
              <a:sym typeface="Wingdings" pitchFamily="2" charset="2"/>
            </a:endParaRPr>
          </a:p>
        </p:txBody>
      </p:sp>
      <p:pic>
        <p:nvPicPr>
          <p:cNvPr id="13" name="Image 12" descr="picto-urbanism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3457" y="274638"/>
            <a:ext cx="445008" cy="445008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447676" y="3325562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0377" y="3644348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47676" y="5281868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47676" y="6450012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60377" y="4169304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60377" y="4733019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513667" y="4766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rot="5400000">
            <a:off x="2976593" y="512438"/>
            <a:ext cx="445009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7"/>
          <p:cNvSpPr txBox="1">
            <a:spLocks/>
          </p:cNvSpPr>
          <p:nvPr/>
        </p:nvSpPr>
        <p:spPr>
          <a:xfrm>
            <a:off x="457199" y="2963863"/>
            <a:ext cx="2886257" cy="3583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Dimension </a:t>
            </a:r>
            <a:r>
              <a:rPr lang="en-US" sz="1400" dirty="0" smtClean="0"/>
              <a:t>of the City</a:t>
            </a:r>
            <a:br>
              <a:rPr lang="en-US" sz="1400" dirty="0" smtClean="0"/>
            </a:b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Relocation </a:t>
            </a:r>
            <a:r>
              <a:rPr lang="en-US" sz="1400" dirty="0" smtClean="0"/>
              <a:t>of the airport</a:t>
            </a:r>
            <a:br>
              <a:rPr lang="en-US" sz="1400" dirty="0" smtClean="0"/>
            </a:b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Reorganization </a:t>
            </a:r>
            <a:r>
              <a:rPr lang="en-US" sz="1400" dirty="0" smtClean="0"/>
              <a:t>of the current City</a:t>
            </a:r>
            <a:br>
              <a:rPr lang="en-US" sz="1400" dirty="0" smtClean="0"/>
            </a:br>
            <a:endParaRPr lang="en-US" sz="1400" dirty="0" smtClean="0"/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   Creating </a:t>
            </a:r>
            <a:r>
              <a:rPr lang="en-US" sz="1400" dirty="0" smtClean="0"/>
              <a:t>an </a:t>
            </a:r>
            <a:r>
              <a:rPr lang="en-US" sz="1400" dirty="0" smtClean="0"/>
              <a:t>administrative neighborhood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en-US" sz="1400" dirty="0" smtClean="0"/>
              <a:t> Creation </a:t>
            </a:r>
            <a:r>
              <a:rPr lang="en-US" sz="1400" dirty="0" smtClean="0"/>
              <a:t>of residential </a:t>
            </a:r>
            <a:r>
              <a:rPr lang="en-US" sz="1400" dirty="0" smtClean="0"/>
              <a:t>neighborhood</a:t>
            </a:r>
          </a:p>
          <a:p>
            <a:pPr lvl="1">
              <a:buFont typeface="Wingdings" pitchFamily="2" charset="2"/>
              <a:buChar char="ü"/>
            </a:pPr>
            <a:endParaRPr lang="en-US" sz="1400" dirty="0" smtClean="0"/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   Creating road and reservation </a:t>
            </a:r>
            <a:r>
              <a:rPr lang="en-US" sz="1400" dirty="0" smtClean="0"/>
              <a:t>for public transportation and stations</a:t>
            </a:r>
            <a:br>
              <a:rPr lang="en-US" sz="1400" dirty="0" smtClean="0"/>
            </a:b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Waste </a:t>
            </a:r>
            <a:r>
              <a:rPr lang="en-US" sz="1400" dirty="0" smtClean="0"/>
              <a:t>and sanitation management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447676" y="6029657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11"/>
          <p:cNvSpPr txBox="1">
            <a:spLocks/>
          </p:cNvSpPr>
          <p:nvPr/>
        </p:nvSpPr>
        <p:spPr>
          <a:xfrm>
            <a:off x="3198303" y="3657049"/>
            <a:ext cx="5475797" cy="52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E836C"/>
              </a:buClr>
              <a:buSzPct val="80000"/>
              <a:buFont typeface="Wingdings"/>
              <a:buChar char="à"/>
              <a:tabLst/>
              <a:defRPr/>
            </a:pPr>
            <a:r>
              <a:rPr kumimoji="0" lang="fr-FR" sz="216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700" b="1" dirty="0" err="1" smtClean="0">
                <a:solidFill>
                  <a:srgbClr val="EE836C"/>
                </a:solidFill>
                <a:sym typeface="Wingdings" pitchFamily="2" charset="2"/>
              </a:rPr>
              <a:t>reservation</a:t>
            </a:r>
            <a:r>
              <a:rPr lang="fr-FR" sz="1700" b="1" dirty="0" smtClean="0">
                <a:solidFill>
                  <a:srgbClr val="EE836C"/>
                </a:solidFill>
                <a:sym typeface="Wingdings" pitchFamily="2" charset="2"/>
              </a:rPr>
              <a:t> for the new city</a:t>
            </a:r>
            <a:endParaRPr lang="fr-FR" sz="1700" b="1" dirty="0" smtClean="0">
              <a:solidFill>
                <a:srgbClr val="EE836C"/>
              </a:solidFill>
              <a:sym typeface="Wingdings" pitchFamily="2" charset="2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E836C"/>
              </a:buClr>
              <a:buSzPct val="80000"/>
              <a:buFont typeface="Wingdings"/>
              <a:buChar char="à"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space réservé du contenu 11"/>
          <p:cNvSpPr txBox="1">
            <a:spLocks/>
          </p:cNvSpPr>
          <p:nvPr/>
        </p:nvSpPr>
        <p:spPr>
          <a:xfrm>
            <a:off x="3198302" y="4098788"/>
            <a:ext cx="3354897" cy="111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0" indent="-177800">
              <a:spcBef>
                <a:spcPct val="20000"/>
              </a:spcBef>
              <a:spcAft>
                <a:spcPts val="600"/>
              </a:spcAft>
              <a:buClr>
                <a:srgbClr val="EE836C"/>
              </a:buClr>
              <a:buSzPct val="80000"/>
              <a:buFont typeface="Wingdings"/>
              <a:buChar char="à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83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700" b="1" dirty="0" smtClean="0">
                <a:solidFill>
                  <a:srgbClr val="EE836C"/>
                </a:solidFill>
                <a:sym typeface="Wingdings" pitchFamily="2" charset="2"/>
              </a:rPr>
              <a:t>creation of a new neighborhood on the seafront</a:t>
            </a:r>
            <a:endParaRPr lang="fr-FR" sz="1700" b="1" dirty="0" smtClean="0">
              <a:solidFill>
                <a:srgbClr val="EE836C"/>
              </a:solidFill>
              <a:sym typeface="Wingdings" pitchFamily="2" charset="2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E836C"/>
              </a:buClr>
              <a:buSzPct val="80000"/>
              <a:buFont typeface="Wingdings"/>
              <a:buChar char="à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Image 31" descr="S4_urbanism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758825"/>
            <a:ext cx="9137904" cy="1713944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7808441" y="1938744"/>
            <a:ext cx="1320800" cy="52269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7808441" y="2054856"/>
            <a:ext cx="998203" cy="2616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</a:rPr>
              <a:t>New City</a:t>
            </a:r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8806644" y="2185661"/>
            <a:ext cx="26341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808442" y="582327"/>
            <a:ext cx="1129076" cy="19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3788465" y="274638"/>
            <a:ext cx="4898336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 err="1" smtClean="0">
                <a:solidFill>
                  <a:srgbClr val="3F4247"/>
                </a:solidFill>
              </a:rPr>
              <a:t>Urban</a:t>
            </a:r>
            <a:r>
              <a:rPr lang="fr-FR" sz="2800" dirty="0" smtClean="0">
                <a:solidFill>
                  <a:srgbClr val="3F4247"/>
                </a:solidFill>
              </a:rPr>
              <a:t> </a:t>
            </a:r>
            <a:r>
              <a:rPr lang="fr-FR" sz="2800" dirty="0" err="1" smtClean="0">
                <a:solidFill>
                  <a:srgbClr val="3F4247"/>
                </a:solidFill>
              </a:rPr>
              <a:t>Development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7642" y="4733019"/>
            <a:ext cx="3019002" cy="198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65510"/>
            <a:ext cx="2743200" cy="3486090"/>
          </a:xfrm>
        </p:spPr>
        <p:txBody>
          <a:bodyPr>
            <a:normAutofit/>
          </a:bodyPr>
          <a:lstStyle/>
          <a:p>
            <a:pPr marL="177800" indent="-177800">
              <a:spcAft>
                <a:spcPts val="600"/>
              </a:spcAft>
              <a:buClr>
                <a:srgbClr val="9BB702"/>
              </a:buClr>
            </a:pPr>
            <a:r>
              <a:rPr lang="en-US" sz="1800" dirty="0" smtClean="0"/>
              <a:t>Preservation  </a:t>
            </a:r>
            <a:r>
              <a:rPr lang="en-US" sz="1800" dirty="0" smtClean="0"/>
              <a:t>Reserve Cap </a:t>
            </a:r>
            <a:r>
              <a:rPr lang="en-US" sz="1800" dirty="0" smtClean="0"/>
              <a:t>Blanc</a:t>
            </a:r>
          </a:p>
          <a:p>
            <a:pPr marL="177800" indent="-177800">
              <a:spcAft>
                <a:spcPts val="600"/>
              </a:spcAft>
              <a:buClr>
                <a:srgbClr val="9BB702"/>
              </a:buClr>
            </a:pPr>
            <a:r>
              <a:rPr lang="en-US" sz="1800" dirty="0" smtClean="0"/>
              <a:t>Protection Bay </a:t>
            </a:r>
            <a:r>
              <a:rPr lang="en-US" sz="1800" dirty="0" smtClean="0"/>
              <a:t>de </a:t>
            </a:r>
            <a:r>
              <a:rPr lang="en-US" sz="1800" dirty="0" err="1" smtClean="0"/>
              <a:t>l'Etoile</a:t>
            </a:r>
            <a:r>
              <a:rPr lang="en-US" sz="1800" dirty="0" smtClean="0"/>
              <a:t>  </a:t>
            </a:r>
            <a:r>
              <a:rPr lang="en-US" sz="1800" dirty="0" smtClean="0"/>
              <a:t>with </a:t>
            </a:r>
            <a:r>
              <a:rPr lang="en-US" sz="1800" dirty="0" smtClean="0"/>
              <a:t>Development  of residential ; Shellfish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177800" indent="-177800">
              <a:spcAft>
                <a:spcPts val="600"/>
              </a:spcAft>
              <a:buClr>
                <a:srgbClr val="9BB702"/>
              </a:buClr>
            </a:pPr>
            <a:endParaRPr lang="en-US" sz="1800" dirty="0" smtClean="0"/>
          </a:p>
          <a:p>
            <a:pPr marL="177800" indent="-177800">
              <a:spcAft>
                <a:spcPts val="600"/>
              </a:spcAft>
              <a:buClr>
                <a:srgbClr val="9BB702"/>
              </a:buClr>
            </a:pPr>
            <a:endParaRPr lang="en-US" sz="1800" dirty="0" smtClean="0"/>
          </a:p>
          <a:p>
            <a:pPr marL="177800" indent="-177800">
              <a:spcAft>
                <a:spcPts val="600"/>
              </a:spcAft>
              <a:buClr>
                <a:srgbClr val="9BB702"/>
              </a:buClr>
            </a:pPr>
            <a:r>
              <a:rPr lang="en-US" sz="1800" dirty="0" smtClean="0"/>
              <a:t>Development </a:t>
            </a:r>
            <a:r>
              <a:rPr lang="en-US" sz="1800" dirty="0" smtClean="0"/>
              <a:t>of tourist areas</a:t>
            </a:r>
            <a:endParaRPr lang="fr-FR" sz="17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200" y="2565400"/>
            <a:ext cx="822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700" dirty="0" smtClean="0">
                <a:solidFill>
                  <a:srgbClr val="3F4247"/>
                </a:solidFill>
              </a:rPr>
              <a:t>The actions </a:t>
            </a:r>
            <a:r>
              <a:rPr lang="fr-FR" sz="1700" dirty="0" err="1" smtClean="0">
                <a:solidFill>
                  <a:srgbClr val="3F4247"/>
                </a:solidFill>
              </a:rPr>
              <a:t>includ</a:t>
            </a:r>
            <a:r>
              <a:rPr lang="fr-FR" sz="1700" dirty="0" err="1" smtClean="0">
                <a:solidFill>
                  <a:srgbClr val="3F4247"/>
                </a:solidFill>
              </a:rPr>
              <a:t>e</a:t>
            </a:r>
            <a:r>
              <a:rPr lang="fr-FR" sz="1700" dirty="0" smtClean="0">
                <a:solidFill>
                  <a:srgbClr val="3F4247"/>
                </a:solidFill>
              </a:rPr>
              <a:t>:</a:t>
            </a:r>
            <a:endParaRPr lang="fr-FR" sz="1700" dirty="0" smtClean="0">
              <a:solidFill>
                <a:srgbClr val="3F4247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47676" y="3624917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0377" y="6248400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picto-ecotourism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43457" y="274638"/>
            <a:ext cx="445008" cy="445008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rot="5400000">
            <a:off x="2976593" y="512438"/>
            <a:ext cx="445009" cy="1588"/>
          </a:xfrm>
          <a:prstGeom prst="line">
            <a:avLst/>
          </a:prstGeom>
          <a:ln w="1270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3788464" y="274638"/>
            <a:ext cx="5355535" cy="4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dirty="0" err="1" smtClean="0">
                <a:solidFill>
                  <a:srgbClr val="3F4247"/>
                </a:solidFill>
              </a:rPr>
              <a:t>Environment</a:t>
            </a:r>
            <a:r>
              <a:rPr lang="fr-FR" sz="2800" dirty="0" smtClean="0">
                <a:solidFill>
                  <a:srgbClr val="3F4247"/>
                </a:solidFill>
              </a:rPr>
              <a:t>/</a:t>
            </a:r>
            <a:r>
              <a:rPr lang="fr-FR" sz="2800" dirty="0" err="1" smtClean="0">
                <a:solidFill>
                  <a:srgbClr val="3F4247"/>
                </a:solidFill>
              </a:rPr>
              <a:t>Tourism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60377" y="5315582"/>
            <a:ext cx="8226424" cy="1588"/>
          </a:xfrm>
          <a:prstGeom prst="line">
            <a:avLst/>
          </a:prstGeom>
          <a:ln w="6350" cap="flat" cmpd="sng" algn="ctr">
            <a:solidFill>
              <a:schemeClr val="accent6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S4_environnement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8" y="751396"/>
            <a:ext cx="9137904" cy="17664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67597" y="4049786"/>
            <a:ext cx="3219641" cy="24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INVESTMENT CLIMATE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Macreconomic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Indicators</a:t>
            </a:r>
            <a:endParaRPr kumimoji="0" lang="fr-FR" sz="3600" b="1" i="1" u="sng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00033" y="2357428"/>
          <a:ext cx="8215370" cy="400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5"/>
                <a:gridCol w="1285884"/>
                <a:gridCol w="1500198"/>
                <a:gridCol w="1428760"/>
                <a:gridCol w="1285883"/>
              </a:tblGrid>
              <a:tr h="666755"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INDICATORS</a:t>
                      </a:r>
                      <a:endParaRPr lang="fr-FR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2010</a:t>
                      </a:r>
                      <a:endParaRPr lang="fr-FR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2011</a:t>
                      </a:r>
                      <a:endParaRPr lang="fr-FR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2012</a:t>
                      </a:r>
                      <a:endParaRPr lang="fr-FR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2013°</a:t>
                      </a:r>
                      <a:endParaRPr lang="fr-FR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r>
                        <a:rPr lang="fr-FR" dirty="0" smtClean="0"/>
                        <a:t>GDP </a:t>
                      </a:r>
                      <a:r>
                        <a:rPr lang="fr-FR" dirty="0" err="1" smtClean="0"/>
                        <a:t>Growth</a:t>
                      </a:r>
                      <a:r>
                        <a:rPr lang="fr-FR" baseline="0" dirty="0" smtClean="0"/>
                        <a:t> Rate (%)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5.1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6.3</a:t>
                      </a:r>
                      <a:endParaRPr lang="fr-FR" b="1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r>
                        <a:rPr lang="fr-FR" dirty="0" smtClean="0"/>
                        <a:t>Inflation</a:t>
                      </a:r>
                      <a:r>
                        <a:rPr lang="fr-FR" baseline="0" dirty="0" smtClean="0"/>
                        <a:t> Rate (%)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5.5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4.7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6.0</a:t>
                      </a:r>
                      <a:endParaRPr lang="fr-FR" b="1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Foreign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Reserves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Months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2.5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3.7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6.6</a:t>
                      </a:r>
                      <a:endParaRPr lang="fr-FR" b="1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r>
                        <a:rPr lang="fr-FR" dirty="0" smtClean="0"/>
                        <a:t>Fiscal </a:t>
                      </a:r>
                      <a:r>
                        <a:rPr lang="fr-FR" dirty="0" err="1" smtClean="0"/>
                        <a:t>Deficit</a:t>
                      </a:r>
                      <a:r>
                        <a:rPr lang="fr-FR" dirty="0" smtClean="0"/>
                        <a:t> (% of GDP)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-2.0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-1.5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0.4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-1.8</a:t>
                      </a:r>
                      <a:endParaRPr lang="fr-FR" b="1" dirty="0"/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r>
                        <a:rPr lang="fr-FR" dirty="0" smtClean="0"/>
                        <a:t>Trade Balance (% of GDP)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2.71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7.05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-2.27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-9.46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84170"/>
            <a:ext cx="8604250" cy="2324553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150000"/>
              </a:lnSpc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3. </a:t>
            </a:r>
            <a:r>
              <a:rPr lang="fr-FR" sz="3200" b="1" dirty="0" err="1" smtClean="0">
                <a:solidFill>
                  <a:srgbClr val="0070C0"/>
                </a:solidFill>
              </a:rPr>
              <a:t>Legal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smtClean="0">
                <a:solidFill>
                  <a:srgbClr val="0070C0"/>
                </a:solidFill>
              </a:rPr>
              <a:t>and </a:t>
            </a:r>
            <a:r>
              <a:rPr lang="fr-FR" sz="3200" b="1" dirty="0" err="1" smtClean="0">
                <a:solidFill>
                  <a:srgbClr val="0070C0"/>
                </a:solidFill>
              </a:rPr>
              <a:t>institutional</a:t>
            </a:r>
            <a:r>
              <a:rPr lang="fr-FR" sz="3200" b="1" dirty="0" smtClean="0">
                <a:solidFill>
                  <a:srgbClr val="0070C0"/>
                </a:solidFill>
              </a:rPr>
              <a:t> Framework</a:t>
            </a:r>
          </a:p>
        </p:txBody>
      </p:sp>
      <p:pic>
        <p:nvPicPr>
          <p:cNvPr id="6" name="Image 5" descr="S4_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" y="722672"/>
            <a:ext cx="9137904" cy="1742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08442" y="582327"/>
            <a:ext cx="1129076" cy="19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0339"/>
            <a:ext cx="8480318" cy="36090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Law enacted on </a:t>
            </a:r>
            <a:r>
              <a:rPr lang="en-US" sz="2400" dirty="0" smtClean="0"/>
              <a:t>January 3, </a:t>
            </a:r>
            <a:r>
              <a:rPr lang="en-US" sz="2400" dirty="0" smtClean="0"/>
              <a:t>2013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Implementing </a:t>
            </a:r>
            <a:r>
              <a:rPr lang="en-US" sz="2400" dirty="0" smtClean="0"/>
              <a:t>decrees taken (Free Zone  Authority and Regulation </a:t>
            </a:r>
            <a:r>
              <a:rPr lang="en-US" sz="2400" dirty="0" smtClean="0"/>
              <a:t>Center)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Incentive </a:t>
            </a:r>
            <a:r>
              <a:rPr lang="en-US" sz="2400" dirty="0" smtClean="0"/>
              <a:t>Frame (tax, customs, foreign exchange, land, </a:t>
            </a:r>
            <a:r>
              <a:rPr lang="en-US" sz="2400" dirty="0" smtClean="0"/>
              <a:t>...)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One-Stop Shop (five </a:t>
            </a:r>
            <a:r>
              <a:rPr lang="en-US" sz="2400" dirty="0" smtClean="0"/>
              <a:t>days maxi for approval all formalities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Important </a:t>
            </a:r>
            <a:r>
              <a:rPr lang="en-US" sz="2400" dirty="0" smtClean="0"/>
              <a:t>powers transferred to the Authority of the Free </a:t>
            </a:r>
            <a:r>
              <a:rPr lang="en-US" sz="2400" dirty="0" smtClean="0"/>
              <a:t>Zone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Under </a:t>
            </a:r>
            <a:r>
              <a:rPr lang="en-US" sz="2400" dirty="0" smtClean="0"/>
              <a:t>direct supervision of the Presidency of the </a:t>
            </a:r>
            <a:r>
              <a:rPr lang="en-US" sz="2400" dirty="0" smtClean="0"/>
              <a:t>Republic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Independent </a:t>
            </a:r>
            <a:r>
              <a:rPr lang="en-US" sz="2400" dirty="0" smtClean="0"/>
              <a:t>Regulation Center</a:t>
            </a:r>
            <a:endParaRPr lang="fr-FR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7" name="Image 6" descr="S4_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" y="722672"/>
            <a:ext cx="9137904" cy="1742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08442" y="582327"/>
            <a:ext cx="1129076" cy="19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u="sng" dirty="0" err="1" smtClean="0"/>
              <a:t>Institutional</a:t>
            </a:r>
            <a:r>
              <a:rPr lang="fr-FR" b="1" u="sng" dirty="0" smtClean="0"/>
              <a:t> Framework</a:t>
            </a:r>
            <a:endParaRPr lang="en-US" b="1" u="sng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104900"/>
            <a:ext cx="8480318" cy="40664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9200" y="977900"/>
            <a:ext cx="2743200" cy="1003300"/>
          </a:xfrm>
          <a:prstGeom prst="roundRect">
            <a:avLst/>
          </a:prstGeom>
          <a:solidFill>
            <a:srgbClr val="F5BC1D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rgbClr val="008000"/>
                </a:solidFill>
              </a:rPr>
              <a:t>Presidency</a:t>
            </a:r>
            <a:r>
              <a:rPr lang="fr-FR" sz="2800" b="1" dirty="0" smtClean="0">
                <a:solidFill>
                  <a:srgbClr val="008000"/>
                </a:solidFill>
              </a:rPr>
              <a:t> of the </a:t>
            </a:r>
            <a:r>
              <a:rPr lang="fr-FR" sz="2800" b="1" dirty="0" err="1" smtClean="0">
                <a:solidFill>
                  <a:srgbClr val="008000"/>
                </a:solidFill>
              </a:rPr>
              <a:t>Republic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29100" y="4152900"/>
            <a:ext cx="2324100" cy="711200"/>
          </a:xfrm>
          <a:prstGeom prst="roundRect">
            <a:avLst/>
          </a:prstGeom>
          <a:solidFill>
            <a:srgbClr val="F5BC1D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8000"/>
                </a:solidFill>
              </a:rPr>
              <a:t>Nouadhibou</a:t>
            </a:r>
            <a:r>
              <a:rPr lang="en-US" sz="1600" b="1" dirty="0" smtClean="0">
                <a:solidFill>
                  <a:srgbClr val="008000"/>
                </a:solidFill>
              </a:rPr>
              <a:t> FZ Authority</a:t>
            </a:r>
            <a:endParaRPr lang="en-US" sz="1600" b="1" dirty="0" smtClean="0">
              <a:solidFill>
                <a:srgbClr val="008000"/>
              </a:solidFill>
            </a:endParaRPr>
          </a:p>
          <a:p>
            <a:pPr algn="ctr"/>
            <a:endParaRPr lang="en-US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521200" y="2222500"/>
            <a:ext cx="2616200" cy="1041400"/>
          </a:xfrm>
          <a:prstGeom prst="roundRect">
            <a:avLst/>
          </a:prstGeom>
          <a:solidFill>
            <a:srgbClr val="F5BC1D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Superior </a:t>
            </a:r>
            <a:r>
              <a:rPr lang="en-US" b="1" dirty="0" smtClean="0">
                <a:solidFill>
                  <a:srgbClr val="008000"/>
                </a:solidFill>
              </a:rPr>
              <a:t> Council for </a:t>
            </a:r>
            <a:r>
              <a:rPr lang="en-US" b="1" dirty="0" smtClean="0">
                <a:solidFill>
                  <a:srgbClr val="008000"/>
                </a:solidFill>
              </a:rPr>
              <a:t>Strategic Orientation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65100" y="4152900"/>
            <a:ext cx="2324100" cy="711200"/>
          </a:xfrm>
          <a:prstGeom prst="roundRect">
            <a:avLst/>
          </a:prstGeom>
          <a:solidFill>
            <a:srgbClr val="F5BC1D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Regulation</a:t>
            </a:r>
            <a:r>
              <a:rPr lang="fr-FR" sz="1600" dirty="0" smtClean="0"/>
              <a:t> Center for the FZ</a:t>
            </a:r>
            <a:endParaRPr lang="en-US" sz="1600" dirty="0"/>
          </a:p>
        </p:txBody>
      </p:sp>
      <p:sp>
        <p:nvSpPr>
          <p:cNvPr id="13" name="Flèche droite 12"/>
          <p:cNvSpPr/>
          <p:nvPr/>
        </p:nvSpPr>
        <p:spPr>
          <a:xfrm rot="10800000">
            <a:off x="7099300" y="2565400"/>
            <a:ext cx="3683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7467600" y="2222500"/>
            <a:ext cx="1469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Chaired by the President of the Republic</a:t>
            </a:r>
            <a:endParaRPr lang="en-US" sz="1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4864100"/>
            <a:ext cx="321310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400" dirty="0" smtClean="0"/>
              <a:t>  Independent organism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smtClean="0"/>
              <a:t> Regulation Committee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smtClean="0"/>
              <a:t> Arbitration </a:t>
            </a:r>
            <a:r>
              <a:rPr lang="en-US" sz="1400" dirty="0" smtClean="0"/>
              <a:t>/ </a:t>
            </a:r>
            <a:r>
              <a:rPr lang="en-US" sz="1400" dirty="0" smtClean="0"/>
              <a:t>Conciliation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smtClean="0"/>
              <a:t> Settlement </a:t>
            </a:r>
            <a:r>
              <a:rPr lang="en-US" sz="1400" dirty="0" smtClean="0"/>
              <a:t>of </a:t>
            </a:r>
            <a:r>
              <a:rPr lang="en-US" sz="1400" dirty="0" smtClean="0"/>
              <a:t>disputes</a:t>
            </a:r>
          </a:p>
          <a:p>
            <a:pPr>
              <a:buFont typeface="Wingdings" pitchFamily="2" charset="2"/>
              <a:buChar char="§"/>
            </a:pPr>
            <a:r>
              <a:rPr lang="en-US" sz="1400" dirty="0" smtClean="0"/>
              <a:t> </a:t>
            </a:r>
            <a:r>
              <a:rPr lang="en-US" sz="1400" dirty="0" smtClean="0"/>
              <a:t> Rules </a:t>
            </a:r>
            <a:r>
              <a:rPr lang="en-US" sz="1400" dirty="0" smtClean="0"/>
              <a:t>of transparency, fairness and impartiality (</a:t>
            </a:r>
            <a:r>
              <a:rPr lang="en-US" sz="1400" dirty="0" smtClean="0"/>
              <a:t>Authority, Developers</a:t>
            </a:r>
            <a:r>
              <a:rPr lang="en-US" sz="1400" dirty="0" smtClean="0"/>
              <a:t>, Operators and </a:t>
            </a:r>
            <a:r>
              <a:rPr lang="en-US" sz="1400" dirty="0" smtClean="0"/>
              <a:t>Investors)</a:t>
            </a:r>
            <a:endParaRPr lang="en-US" sz="14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953000" y="1981200"/>
            <a:ext cx="12700" cy="241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9" idx="2"/>
          </p:cNvCxnSpPr>
          <p:nvPr/>
        </p:nvCxnSpPr>
        <p:spPr>
          <a:xfrm>
            <a:off x="3860800" y="1981200"/>
            <a:ext cx="12700" cy="1993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206500" y="3975100"/>
            <a:ext cx="4178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384800" y="3975100"/>
            <a:ext cx="0" cy="17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206500" y="3975100"/>
            <a:ext cx="0" cy="17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5765800" y="3340100"/>
            <a:ext cx="479182" cy="825500"/>
          </a:xfrm>
          <a:custGeom>
            <a:avLst/>
            <a:gdLst>
              <a:gd name="connsiteX0" fmla="*/ 0 w 479182"/>
              <a:gd name="connsiteY0" fmla="*/ 0 h 825500"/>
              <a:gd name="connsiteX1" fmla="*/ 12700 w 479182"/>
              <a:gd name="connsiteY1" fmla="*/ 38100 h 825500"/>
              <a:gd name="connsiteX2" fmla="*/ 50800 w 479182"/>
              <a:gd name="connsiteY2" fmla="*/ 50800 h 825500"/>
              <a:gd name="connsiteX3" fmla="*/ 88900 w 479182"/>
              <a:gd name="connsiteY3" fmla="*/ 76200 h 825500"/>
              <a:gd name="connsiteX4" fmla="*/ 177800 w 479182"/>
              <a:gd name="connsiteY4" fmla="*/ 101600 h 825500"/>
              <a:gd name="connsiteX5" fmla="*/ 292100 w 479182"/>
              <a:gd name="connsiteY5" fmla="*/ 190500 h 825500"/>
              <a:gd name="connsiteX6" fmla="*/ 368300 w 479182"/>
              <a:gd name="connsiteY6" fmla="*/ 254000 h 825500"/>
              <a:gd name="connsiteX7" fmla="*/ 406400 w 479182"/>
              <a:gd name="connsiteY7" fmla="*/ 330200 h 825500"/>
              <a:gd name="connsiteX8" fmla="*/ 469900 w 479182"/>
              <a:gd name="connsiteY8" fmla="*/ 444500 h 825500"/>
              <a:gd name="connsiteX9" fmla="*/ 457200 w 479182"/>
              <a:gd name="connsiteY9" fmla="*/ 584200 h 825500"/>
              <a:gd name="connsiteX10" fmla="*/ 431800 w 479182"/>
              <a:gd name="connsiteY10" fmla="*/ 635000 h 825500"/>
              <a:gd name="connsiteX11" fmla="*/ 419100 w 479182"/>
              <a:gd name="connsiteY11" fmla="*/ 673100 h 825500"/>
              <a:gd name="connsiteX12" fmla="*/ 304800 w 479182"/>
              <a:gd name="connsiteY12" fmla="*/ 774700 h 825500"/>
              <a:gd name="connsiteX13" fmla="*/ 266700 w 479182"/>
              <a:gd name="connsiteY13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182" h="825500">
                <a:moveTo>
                  <a:pt x="0" y="0"/>
                </a:moveTo>
                <a:cubicBezTo>
                  <a:pt x="4233" y="12700"/>
                  <a:pt x="3234" y="28634"/>
                  <a:pt x="12700" y="38100"/>
                </a:cubicBezTo>
                <a:cubicBezTo>
                  <a:pt x="22166" y="47566"/>
                  <a:pt x="38826" y="44813"/>
                  <a:pt x="50800" y="50800"/>
                </a:cubicBezTo>
                <a:cubicBezTo>
                  <a:pt x="64452" y="57626"/>
                  <a:pt x="74871" y="70187"/>
                  <a:pt x="88900" y="76200"/>
                </a:cubicBezTo>
                <a:cubicBezTo>
                  <a:pt x="117672" y="88531"/>
                  <a:pt x="149997" y="86154"/>
                  <a:pt x="177800" y="101600"/>
                </a:cubicBezTo>
                <a:cubicBezTo>
                  <a:pt x="293354" y="165797"/>
                  <a:pt x="218052" y="128794"/>
                  <a:pt x="292100" y="190500"/>
                </a:cubicBezTo>
                <a:cubicBezTo>
                  <a:pt x="346591" y="235909"/>
                  <a:pt x="317705" y="193286"/>
                  <a:pt x="368300" y="254000"/>
                </a:cubicBezTo>
                <a:cubicBezTo>
                  <a:pt x="424680" y="321656"/>
                  <a:pt x="368215" y="261467"/>
                  <a:pt x="406400" y="330200"/>
                </a:cubicBezTo>
                <a:cubicBezTo>
                  <a:pt x="479182" y="461208"/>
                  <a:pt x="441163" y="358289"/>
                  <a:pt x="469900" y="444500"/>
                </a:cubicBezTo>
                <a:cubicBezTo>
                  <a:pt x="465667" y="491067"/>
                  <a:pt x="466370" y="538349"/>
                  <a:pt x="457200" y="584200"/>
                </a:cubicBezTo>
                <a:cubicBezTo>
                  <a:pt x="453487" y="602764"/>
                  <a:pt x="439258" y="617599"/>
                  <a:pt x="431800" y="635000"/>
                </a:cubicBezTo>
                <a:cubicBezTo>
                  <a:pt x="426527" y="647305"/>
                  <a:pt x="427319" y="662533"/>
                  <a:pt x="419100" y="673100"/>
                </a:cubicBezTo>
                <a:cubicBezTo>
                  <a:pt x="372258" y="733326"/>
                  <a:pt x="355727" y="740748"/>
                  <a:pt x="304800" y="774700"/>
                </a:cubicBezTo>
                <a:cubicBezTo>
                  <a:pt x="276079" y="817781"/>
                  <a:pt x="290193" y="802007"/>
                  <a:pt x="266700" y="82550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6004330" y="4051300"/>
            <a:ext cx="180570" cy="200472"/>
          </a:xfrm>
          <a:custGeom>
            <a:avLst/>
            <a:gdLst>
              <a:gd name="connsiteX0" fmla="*/ 15470 w 180570"/>
              <a:gd name="connsiteY0" fmla="*/ 0 h 200472"/>
              <a:gd name="connsiteX1" fmla="*/ 28170 w 180570"/>
              <a:gd name="connsiteY1" fmla="*/ 177800 h 200472"/>
              <a:gd name="connsiteX2" fmla="*/ 104370 w 180570"/>
              <a:gd name="connsiteY2" fmla="*/ 165100 h 200472"/>
              <a:gd name="connsiteX3" fmla="*/ 142470 w 180570"/>
              <a:gd name="connsiteY3" fmla="*/ 127000 h 200472"/>
              <a:gd name="connsiteX4" fmla="*/ 180570 w 180570"/>
              <a:gd name="connsiteY4" fmla="*/ 101600 h 200472"/>
              <a:gd name="connsiteX5" fmla="*/ 180570 w 180570"/>
              <a:gd name="connsiteY5" fmla="*/ 88900 h 20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570" h="200472">
                <a:moveTo>
                  <a:pt x="15470" y="0"/>
                </a:moveTo>
                <a:cubicBezTo>
                  <a:pt x="19703" y="59267"/>
                  <a:pt x="0" y="125484"/>
                  <a:pt x="28170" y="177800"/>
                </a:cubicBezTo>
                <a:cubicBezTo>
                  <a:pt x="40378" y="200472"/>
                  <a:pt x="80839" y="175558"/>
                  <a:pt x="104370" y="165100"/>
                </a:cubicBezTo>
                <a:cubicBezTo>
                  <a:pt x="120783" y="157806"/>
                  <a:pt x="128672" y="138498"/>
                  <a:pt x="142470" y="127000"/>
                </a:cubicBezTo>
                <a:cubicBezTo>
                  <a:pt x="154196" y="117229"/>
                  <a:pt x="169777" y="112393"/>
                  <a:pt x="180570" y="101600"/>
                </a:cubicBezTo>
                <a:lnTo>
                  <a:pt x="180570" y="88900"/>
                </a:lnTo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6244982" y="3263900"/>
            <a:ext cx="269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i="1" dirty="0" smtClean="0">
                <a:solidFill>
                  <a:srgbClr val="00B0F0"/>
                </a:solidFill>
              </a:rPr>
              <a:t>Strategic guidelines </a:t>
            </a:r>
            <a:r>
              <a:rPr lang="en-US" sz="1600" b="1" i="1" dirty="0" smtClean="0">
                <a:solidFill>
                  <a:srgbClr val="00B0F0"/>
                </a:solidFill>
              </a:rPr>
              <a:t>&amp; Supervision 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13100" y="4864100"/>
            <a:ext cx="56388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t"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smtClean="0"/>
              <a:t>  </a:t>
            </a:r>
            <a:r>
              <a:rPr lang="en-US" sz="1400" dirty="0" smtClean="0"/>
              <a:t>Transfer </a:t>
            </a:r>
            <a:r>
              <a:rPr lang="en-US" sz="1400" dirty="0" smtClean="0"/>
              <a:t>to the Authority the powers of the Public Administration, the State services, the local authorities and the  public </a:t>
            </a:r>
            <a:r>
              <a:rPr lang="en-US" sz="1400" dirty="0" smtClean="0"/>
              <a:t>institutions</a:t>
            </a:r>
          </a:p>
          <a:p>
            <a:pPr lvl="0" fontAlgn="t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 Planning</a:t>
            </a:r>
            <a:r>
              <a:rPr lang="en-US" sz="1400" dirty="0" smtClean="0"/>
              <a:t>, programming, organization, management and promotion of the Free </a:t>
            </a:r>
            <a:r>
              <a:rPr lang="en-US" sz="1400" dirty="0" smtClean="0"/>
              <a:t>Zone</a:t>
            </a:r>
          </a:p>
          <a:p>
            <a:pPr lvl="0" fontAlgn="t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  Planning</a:t>
            </a:r>
            <a:r>
              <a:rPr lang="en-US" sz="1400" dirty="0" smtClean="0"/>
              <a:t>, programming, organization, development, implementation and management of development zones (industry, trade, services, housing, tourism, logistics, ...) and infrastructure-support (ports, </a:t>
            </a:r>
            <a:r>
              <a:rPr lang="en-US" sz="1400" dirty="0" smtClean="0"/>
              <a:t>airport,  </a:t>
            </a:r>
            <a:r>
              <a:rPr lang="en-US" sz="1400" dirty="0" smtClean="0"/>
              <a:t>...)</a:t>
            </a:r>
            <a:endParaRPr lang="fr-F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418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err="1" smtClean="0"/>
              <a:t>Regi</a:t>
            </a:r>
            <a:r>
              <a:rPr lang="fr-FR" b="1" u="sng" dirty="0" err="1" smtClean="0"/>
              <a:t>mes</a:t>
            </a:r>
            <a:r>
              <a:rPr lang="fr-FR" b="1" u="sng" dirty="0" smtClean="0"/>
              <a:t> of the Nouadhibou Free Zone</a:t>
            </a:r>
            <a:endParaRPr lang="en-US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215900" y="761185"/>
            <a:ext cx="8674100" cy="1477328"/>
          </a:xfrm>
          <a:prstGeom prst="rect">
            <a:avLst/>
          </a:prstGeom>
          <a:solidFill>
            <a:srgbClr val="F5BC1D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u="sng" dirty="0" smtClean="0"/>
              <a:t>Taxation</a:t>
            </a:r>
            <a:endParaRPr lang="fr-FR" b="1" u="sng" dirty="0" smtClean="0"/>
          </a:p>
          <a:p>
            <a:pPr marL="342900" indent="-342900"/>
            <a:r>
              <a:rPr lang="fr-FR" dirty="0" smtClean="0"/>
              <a:t>        </a:t>
            </a:r>
            <a:r>
              <a:rPr lang="en-US" i="1" dirty="0" smtClean="0"/>
              <a:t>* Until the seventh year (included): Total exemption from all taxes</a:t>
            </a:r>
            <a:br>
              <a:rPr lang="en-US" i="1" dirty="0" smtClean="0"/>
            </a:br>
            <a:r>
              <a:rPr lang="en-US" i="1" dirty="0" smtClean="0"/>
              <a:t>* From the 8th to the 15th year (included): reduced rate of 7% tax on industrial and commercial profits</a:t>
            </a:r>
            <a:br>
              <a:rPr lang="en-US" i="1" dirty="0" smtClean="0"/>
            </a:br>
            <a:r>
              <a:rPr lang="en-US" i="1" dirty="0" smtClean="0"/>
              <a:t>* From the 16 </a:t>
            </a:r>
            <a:r>
              <a:rPr lang="en-US" i="1" dirty="0" err="1" smtClean="0"/>
              <a:t>th</a:t>
            </a:r>
            <a:r>
              <a:rPr lang="en-US" i="1" dirty="0" smtClean="0"/>
              <a:t> year: ordinary rate of 25% tax on industrial and commercial profits</a:t>
            </a:r>
            <a:endParaRPr lang="en-US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" y="2238513"/>
            <a:ext cx="86741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2. </a:t>
            </a:r>
            <a:r>
              <a:rPr lang="en-US" b="1" dirty="0" smtClean="0"/>
              <a:t>Customs </a:t>
            </a:r>
            <a:r>
              <a:rPr lang="en-US" b="1" dirty="0" smtClean="0"/>
              <a:t>regime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* </a:t>
            </a:r>
            <a:r>
              <a:rPr lang="en-US" i="1" dirty="0" smtClean="0"/>
              <a:t>Import: Total exemption from all duties, taxes and charges on imports</a:t>
            </a:r>
            <a:br>
              <a:rPr lang="en-US" i="1" dirty="0" smtClean="0"/>
            </a:br>
            <a:r>
              <a:rPr lang="en-US" i="1" dirty="0" smtClean="0"/>
              <a:t>* Exports: Total exemption from all customs duties and taxes on exports</a:t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15900" y="3438842"/>
            <a:ext cx="8674100" cy="1200329"/>
          </a:xfrm>
          <a:prstGeom prst="rect">
            <a:avLst/>
          </a:prstGeom>
          <a:solidFill>
            <a:srgbClr val="F5BC1D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  </a:t>
            </a:r>
            <a:r>
              <a:rPr lang="en-US" b="1" dirty="0" smtClean="0"/>
              <a:t>3.  Exchange regime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* Freedom of transfer of income or </a:t>
            </a:r>
            <a:r>
              <a:rPr lang="en-US" i="1" dirty="0" err="1" smtClean="0"/>
              <a:t>revenus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* Freedom of transfer of funds (operations, capital transactions, refunds, ...)</a:t>
            </a:r>
            <a:br>
              <a:rPr lang="en-US" i="1" dirty="0" smtClean="0"/>
            </a:br>
            <a:r>
              <a:rPr lang="en-US" i="1" dirty="0" smtClean="0"/>
              <a:t>* Flexibility (currency accounts with foreign banks, ...)</a:t>
            </a:r>
            <a:endParaRPr lang="en-US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200" y="4639171"/>
            <a:ext cx="86741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4. Land </a:t>
            </a:r>
            <a:r>
              <a:rPr lang="en-US" b="1" dirty="0" smtClean="0"/>
              <a:t>Tenure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Ownership and management of the private domain </a:t>
            </a:r>
            <a:r>
              <a:rPr lang="en-US" dirty="0" smtClean="0"/>
              <a:t>of the State are the responsibility of </a:t>
            </a:r>
            <a:r>
              <a:rPr lang="en-US" dirty="0" smtClean="0"/>
              <a:t>the </a:t>
            </a:r>
            <a:r>
              <a:rPr lang="en-US" dirty="0" smtClean="0"/>
              <a:t>Free Zone  </a:t>
            </a:r>
            <a:r>
              <a:rPr lang="en-US" dirty="0" smtClean="0"/>
              <a:t>Authority </a:t>
            </a:r>
            <a:br>
              <a:rPr lang="en-US" dirty="0" smtClean="0"/>
            </a:br>
            <a:r>
              <a:rPr lang="en-US" dirty="0" smtClean="0"/>
              <a:t>* Management of the public domain of the State entrusted to the </a:t>
            </a:r>
            <a:r>
              <a:rPr lang="en-US" dirty="0" smtClean="0"/>
              <a:t>Authority</a:t>
            </a:r>
            <a:endParaRPr lang="fr-FR" b="1" i="1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15900" y="5839500"/>
            <a:ext cx="8674100" cy="646331"/>
          </a:xfrm>
          <a:prstGeom prst="rect">
            <a:avLst/>
          </a:prstGeom>
          <a:solidFill>
            <a:srgbClr val="F5BC1D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5. One-Stop-Shop</a:t>
            </a:r>
          </a:p>
          <a:p>
            <a:pPr marL="342900" indent="-342900"/>
            <a:r>
              <a:rPr lang="en-US" dirty="0" smtClean="0"/>
              <a:t>     * </a:t>
            </a:r>
            <a:r>
              <a:rPr lang="en-US" dirty="0" smtClean="0"/>
              <a:t>Single point of contact; Transparency, Efficiency (approval  </a:t>
            </a:r>
            <a:r>
              <a:rPr lang="en-US" dirty="0" smtClean="0"/>
              <a:t>within 5 days)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B4FD-0323-4768-80A0-9132FDC2CB8F}" type="slidenum">
              <a:rPr lang="fr-FR"/>
              <a:pPr/>
              <a:t>34</a:t>
            </a:fld>
            <a:endParaRPr lang="fr-FR"/>
          </a:p>
          <a:p>
            <a:endParaRPr lang="fr-FR" sz="120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97234"/>
            <a:ext cx="8604250" cy="2311490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10000"/>
              </a:lnSpc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4. Multiple </a:t>
            </a:r>
            <a:r>
              <a:rPr lang="en-US" sz="3200" b="1" dirty="0" smtClean="0">
                <a:solidFill>
                  <a:srgbClr val="0070C0"/>
                </a:solidFill>
              </a:rPr>
              <a:t>investment opportunities</a:t>
            </a:r>
            <a:endParaRPr lang="fr-FR" sz="3200" b="1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110000"/>
              </a:lnSpc>
              <a:buNone/>
            </a:pPr>
            <a:endParaRPr lang="fr-FR" sz="3200" b="1" dirty="0" smtClean="0"/>
          </a:p>
        </p:txBody>
      </p:sp>
      <p:pic>
        <p:nvPicPr>
          <p:cNvPr id="6" name="Image 5" descr="S4_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" y="722672"/>
            <a:ext cx="9137904" cy="1742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08442" y="582327"/>
            <a:ext cx="1129076" cy="19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" name="Image 6" descr="S4_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" y="722672"/>
            <a:ext cx="9137904" cy="17426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08442" y="582327"/>
            <a:ext cx="1129076" cy="19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172" y="260124"/>
            <a:ext cx="8926286" cy="484187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110000"/>
              </a:lnSpc>
            </a:pPr>
            <a:r>
              <a:rPr lang="en-US" sz="3600" b="1" dirty="0" smtClean="0"/>
              <a:t>Multiple investment opportunities</a:t>
            </a:r>
            <a:endParaRPr lang="fr-FR" sz="3600" b="1" dirty="0" smtClean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2233749"/>
            <a:ext cx="8480318" cy="45330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Public-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and public-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partnership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(PPP)</a:t>
            </a:r>
          </a:p>
          <a:p>
            <a:pPr>
              <a:lnSpc>
                <a:spcPct val="80000"/>
              </a:lnSpc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sectors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 :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Fishery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factories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seaweed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farming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shellfish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farming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ships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victualling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Mines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(transformation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transport,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contracting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…)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Industries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Infrastructures 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Sanitation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Roads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Water/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desalination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park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dirty="0" err="1" smtClean="0"/>
              <a:t>storage</a:t>
            </a:r>
            <a:r>
              <a:rPr lang="fr-FR" sz="1800" dirty="0" smtClean="0"/>
              <a:t>, distribution, </a:t>
            </a:r>
            <a:r>
              <a:rPr lang="fr-FR" sz="1800" dirty="0" err="1" smtClean="0"/>
              <a:t>liquefaction</a:t>
            </a:r>
            <a:r>
              <a:rPr lang="fr-FR" sz="1800" dirty="0" smtClean="0"/>
              <a:t> plant, </a:t>
            </a:r>
            <a:r>
              <a:rPr lang="fr-FR" sz="1800" dirty="0" err="1" smtClean="0"/>
              <a:t>refinery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 ….)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Waste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Ports and ports services (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towing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,, ….)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Airport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Urban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transport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Housing, urban equipment (services, hospitals, etc.)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Tourism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sz="1800" dirty="0" err="1" smtClean="0">
                <a:latin typeface="Times New Roman" pitchFamily="18" charset="0"/>
                <a:cs typeface="Times New Roman" pitchFamily="18" charset="0"/>
              </a:rPr>
              <a:t>leisures</a:t>
            </a: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Etc.</a:t>
            </a:r>
          </a:p>
          <a:p>
            <a:pPr>
              <a:lnSpc>
                <a:spcPct val="80000"/>
              </a:lnSpc>
            </a:pPr>
            <a:endParaRPr lang="fr-FR" sz="18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B4FD-0323-4768-80A0-9132FDC2CB8F}" type="slidenum">
              <a:rPr lang="fr-FR"/>
              <a:pPr/>
              <a:t>36</a:t>
            </a:fld>
            <a:endParaRPr lang="fr-FR"/>
          </a:p>
          <a:p>
            <a:endParaRPr lang="fr-FR" sz="1200"/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38697"/>
            <a:ext cx="8604250" cy="367002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buFont typeface="Wingdings" pitchFamily="2" charset="2"/>
              <a:buChar char="ü"/>
            </a:pPr>
            <a:r>
              <a:rPr lang="fr-FR" b="1" i="1" dirty="0" err="1" smtClean="0"/>
              <a:t>Development</a:t>
            </a:r>
            <a:r>
              <a:rPr lang="fr-FR" b="1" i="1" dirty="0" smtClean="0"/>
              <a:t>  </a:t>
            </a:r>
            <a:r>
              <a:rPr lang="fr-FR" b="1" i="1" dirty="0" err="1" smtClean="0"/>
              <a:t>operations</a:t>
            </a:r>
            <a:r>
              <a:rPr lang="fr-FR" b="1" i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Industry</a:t>
            </a:r>
            <a:r>
              <a:rPr lang="fr-FR" dirty="0" smtClean="0"/>
              <a:t>, </a:t>
            </a:r>
            <a:r>
              <a:rPr lang="fr-FR" dirty="0" err="1" smtClean="0"/>
              <a:t>Logistics</a:t>
            </a:r>
            <a:r>
              <a:rPr lang="fr-FR" dirty="0" smtClean="0"/>
              <a:t>, …)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Char char="ü"/>
            </a:pPr>
            <a:r>
              <a:rPr lang="fr-FR" dirty="0" err="1" smtClean="0"/>
              <a:t>Being</a:t>
            </a:r>
            <a:r>
              <a:rPr lang="fr-FR" dirty="0" smtClean="0"/>
              <a:t> a </a:t>
            </a:r>
            <a:r>
              <a:rPr lang="fr-FR" dirty="0" err="1" smtClean="0"/>
              <a:t>fishing</a:t>
            </a:r>
            <a:r>
              <a:rPr lang="fr-FR" dirty="0" smtClean="0"/>
              <a:t> port,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b="1" i="1" dirty="0" err="1" smtClean="0"/>
              <a:t>fish</a:t>
            </a:r>
            <a:r>
              <a:rPr lang="fr-FR" b="1" i="1" dirty="0" smtClean="0"/>
              <a:t> </a:t>
            </a:r>
            <a:r>
              <a:rPr lang="fr-FR" b="1" i="1" dirty="0" err="1" smtClean="0"/>
              <a:t>processing</a:t>
            </a:r>
            <a:r>
              <a:rPr lang="fr-FR" b="1" i="1" dirty="0" smtClean="0"/>
              <a:t> industr</a:t>
            </a:r>
            <a:r>
              <a:rPr lang="fr-FR" b="1" i="1" dirty="0" smtClean="0"/>
              <a:t>ies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in the area for exports to </a:t>
            </a:r>
            <a:r>
              <a:rPr lang="fr-FR" dirty="0" err="1" smtClean="0"/>
              <a:t>Mediterranean</a:t>
            </a:r>
            <a:r>
              <a:rPr lang="fr-FR" dirty="0" smtClean="0"/>
              <a:t>, </a:t>
            </a:r>
            <a:r>
              <a:rPr lang="fr-FR" dirty="0" err="1" smtClean="0"/>
              <a:t>Africa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rim</a:t>
            </a:r>
            <a:r>
              <a:rPr lang="fr-FR" dirty="0" smtClean="0"/>
              <a:t> of Europe, South </a:t>
            </a:r>
            <a:r>
              <a:rPr lang="fr-FR" dirty="0" err="1" smtClean="0"/>
              <a:t>America</a:t>
            </a:r>
            <a:r>
              <a:rPr lang="fr-FR" dirty="0" smtClean="0"/>
              <a:t> and USA;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Char char="ü"/>
            </a:pPr>
            <a:r>
              <a:rPr lang="fr-FR" b="1" i="1" dirty="0" smtClean="0"/>
              <a:t>Textile </a:t>
            </a:r>
            <a:r>
              <a:rPr lang="fr-FR" b="1" i="1" dirty="0" err="1" smtClean="0"/>
              <a:t>Industry</a:t>
            </a:r>
            <a:r>
              <a:rPr lang="fr-FR" b="1" i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being</a:t>
            </a:r>
            <a:r>
              <a:rPr lang="fr-FR" dirty="0" smtClean="0"/>
              <a:t> close to the </a:t>
            </a:r>
            <a:r>
              <a:rPr lang="fr-FR" dirty="0" err="1" smtClean="0"/>
              <a:t>largest</a:t>
            </a:r>
            <a:r>
              <a:rPr lang="fr-FR" dirty="0" smtClean="0"/>
              <a:t> </a:t>
            </a:r>
            <a:r>
              <a:rPr lang="fr-FR" dirty="0" err="1" smtClean="0"/>
              <a:t>cotton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 countries, Mali and Burkina Faso);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Char char="ü"/>
            </a:pPr>
            <a:r>
              <a:rPr lang="fr-FR" b="1" i="1" dirty="0" err="1" smtClean="0"/>
              <a:t>Tourism</a:t>
            </a:r>
            <a:r>
              <a:rPr lang="fr-FR" dirty="0" smtClean="0"/>
              <a:t> and </a:t>
            </a:r>
            <a:r>
              <a:rPr lang="fr-FR" b="1" dirty="0" err="1" smtClean="0"/>
              <a:t>Hotel</a:t>
            </a:r>
            <a:r>
              <a:rPr lang="fr-FR" b="1" dirty="0" smtClean="0"/>
              <a:t> </a:t>
            </a:r>
            <a:r>
              <a:rPr lang="fr-FR" b="1" dirty="0" err="1" smtClean="0"/>
              <a:t>industy</a:t>
            </a:r>
            <a:r>
              <a:rPr lang="fr-FR" b="1" dirty="0" smtClean="0"/>
              <a:t> </a:t>
            </a:r>
            <a:r>
              <a:rPr lang="fr-FR" dirty="0" smtClean="0"/>
              <a:t>on Atlantic </a:t>
            </a:r>
            <a:r>
              <a:rPr lang="fr-FR" dirty="0" err="1" smtClean="0"/>
              <a:t>Shores</a:t>
            </a:r>
            <a:r>
              <a:rPr lang="fr-FR" dirty="0" smtClean="0"/>
              <a:t>;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Char char="ü"/>
            </a:pPr>
            <a:r>
              <a:rPr lang="fr-FR" b="1" i="1" dirty="0" err="1" smtClean="0"/>
              <a:t>Tiny</a:t>
            </a:r>
            <a:r>
              <a:rPr lang="fr-FR" dirty="0" smtClean="0"/>
              <a:t> and </a:t>
            </a:r>
            <a:r>
              <a:rPr lang="fr-FR" b="1" i="1" dirty="0" smtClean="0"/>
              <a:t>Cottage Industries</a:t>
            </a:r>
            <a:r>
              <a:rPr lang="fr-FR" dirty="0" smtClean="0"/>
              <a:t>;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Char char="ü"/>
            </a:pPr>
            <a:r>
              <a:rPr lang="fr-FR" dirty="0" smtClean="0"/>
              <a:t>Nouadhibou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declared</a:t>
            </a:r>
            <a:r>
              <a:rPr lang="fr-FR" dirty="0" smtClean="0"/>
              <a:t> as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potentiel area, </a:t>
            </a:r>
            <a:r>
              <a:rPr lang="fr-FR" dirty="0" err="1" smtClean="0"/>
              <a:t>suitable</a:t>
            </a:r>
            <a:r>
              <a:rPr lang="fr-FR" dirty="0" smtClean="0"/>
              <a:t> to </a:t>
            </a:r>
            <a:r>
              <a:rPr lang="fr-FR" dirty="0" err="1" smtClean="0"/>
              <a:t>establish</a:t>
            </a:r>
            <a:r>
              <a:rPr lang="fr-FR" dirty="0" smtClean="0"/>
              <a:t> </a:t>
            </a:r>
            <a:r>
              <a:rPr lang="fr-FR" b="1" i="1" dirty="0" smtClean="0"/>
              <a:t>Wind </a:t>
            </a:r>
            <a:r>
              <a:rPr lang="fr-FR" b="1" i="1" dirty="0" err="1" smtClean="0"/>
              <a:t>Energy</a:t>
            </a:r>
            <a:r>
              <a:rPr lang="fr-FR" b="1" i="1" dirty="0" smtClean="0"/>
              <a:t> Park</a:t>
            </a:r>
            <a:r>
              <a:rPr lang="fr-FR" dirty="0" smtClean="0"/>
              <a:t>, </a:t>
            </a:r>
            <a:r>
              <a:rPr lang="fr-FR" dirty="0" err="1" smtClean="0"/>
              <a:t>increasing</a:t>
            </a:r>
            <a:r>
              <a:rPr lang="fr-FR" dirty="0" smtClean="0"/>
              <a:t> the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availability</a:t>
            </a:r>
            <a:r>
              <a:rPr lang="fr-FR" dirty="0" smtClean="0"/>
              <a:t> and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benefits</a:t>
            </a:r>
            <a:r>
              <a:rPr lang="fr-FR" dirty="0" smtClean="0"/>
              <a:t>, by </a:t>
            </a:r>
            <a:r>
              <a:rPr lang="fr-FR" dirty="0" err="1" smtClean="0"/>
              <a:t>producing</a:t>
            </a:r>
            <a:r>
              <a:rPr lang="fr-FR" dirty="0" smtClean="0"/>
              <a:t> </a:t>
            </a:r>
            <a:r>
              <a:rPr lang="fr-FR" b="1" dirty="0" smtClean="0"/>
              <a:t>Green </a:t>
            </a:r>
            <a:r>
              <a:rPr lang="fr-FR" b="1" dirty="0" err="1" smtClean="0"/>
              <a:t>Energy</a:t>
            </a:r>
            <a:r>
              <a:rPr lang="fr-FR" dirty="0" smtClean="0"/>
              <a:t>.</a:t>
            </a:r>
            <a:endParaRPr lang="fr-FR" dirty="0" smtClean="0"/>
          </a:p>
        </p:txBody>
      </p:sp>
      <p:pic>
        <p:nvPicPr>
          <p:cNvPr id="6" name="Image 5" descr="S4_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96" y="722672"/>
            <a:ext cx="9137904" cy="17426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08442" y="582327"/>
            <a:ext cx="1129076" cy="196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815737" y="261257"/>
            <a:ext cx="582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Quick </a:t>
            </a:r>
            <a:r>
              <a:rPr lang="fr-FR" sz="2800" b="1" dirty="0" err="1" smtClean="0"/>
              <a:t>Wins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Indian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Companies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2002971" y="8434"/>
            <a:ext cx="4775200" cy="903939"/>
          </a:xfrm>
          <a:prstGeom prst="rect">
            <a:avLst/>
          </a:prstGeom>
          <a:solidFill>
            <a:srgbClr val="F5BC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ANNOUNCEMENT</a:t>
            </a:r>
            <a:endParaRPr kumimoji="0" lang="fr-FR" sz="3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Sous-titre 2"/>
          <p:cNvSpPr txBox="1">
            <a:spLocks/>
          </p:cNvSpPr>
          <p:nvPr/>
        </p:nvSpPr>
        <p:spPr>
          <a:xfrm>
            <a:off x="500034" y="1190171"/>
            <a:ext cx="8286808" cy="5457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Event: </a:t>
            </a:r>
            <a:r>
              <a:rPr lang="en-US" sz="2400" dirty="0" smtClean="0"/>
              <a:t>Conference ‘‘</a:t>
            </a:r>
            <a:r>
              <a:rPr lang="en-US" sz="2400" i="1" dirty="0" smtClean="0">
                <a:solidFill>
                  <a:srgbClr val="008000"/>
                </a:solidFill>
              </a:rPr>
              <a:t>Great Investment </a:t>
            </a:r>
            <a:r>
              <a:rPr lang="en-US" sz="2400" i="1" dirty="0" smtClean="0">
                <a:solidFill>
                  <a:srgbClr val="008000"/>
                </a:solidFill>
              </a:rPr>
              <a:t>opportunities in Mauritania &amp;</a:t>
            </a:r>
            <a:r>
              <a:rPr lang="en-US" sz="2400" i="1" dirty="0" smtClean="0">
                <a:solidFill>
                  <a:srgbClr val="008000"/>
                </a:solidFill>
              </a:rPr>
              <a:t> Launching the </a:t>
            </a:r>
            <a:r>
              <a:rPr lang="en-US" sz="2400" i="1" dirty="0" err="1" smtClean="0">
                <a:solidFill>
                  <a:srgbClr val="008000"/>
                </a:solidFill>
              </a:rPr>
              <a:t>Nouadhibou</a:t>
            </a:r>
            <a:r>
              <a:rPr lang="en-US" sz="2400" i="1" dirty="0" smtClean="0">
                <a:solidFill>
                  <a:srgbClr val="008000"/>
                </a:solidFill>
              </a:rPr>
              <a:t> Free Zone</a:t>
            </a:r>
            <a:r>
              <a:rPr lang="en-US" sz="2400" dirty="0" smtClean="0"/>
              <a:t>’’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b="1" dirty="0" err="1" smtClean="0">
                <a:solidFill>
                  <a:srgbClr val="3F4247"/>
                </a:solidFill>
              </a:rPr>
              <a:t>Organizers</a:t>
            </a:r>
            <a:r>
              <a:rPr lang="fr-FR" sz="4000" b="1" dirty="0" smtClean="0">
                <a:solidFill>
                  <a:srgbClr val="3F4247"/>
                </a:solidFill>
              </a:rPr>
              <a:t>: </a:t>
            </a:r>
            <a:r>
              <a:rPr lang="fr-FR" sz="2400" b="1" i="1" dirty="0" err="1" smtClean="0">
                <a:solidFill>
                  <a:srgbClr val="3F4247"/>
                </a:solidFill>
              </a:rPr>
              <a:t>Ministry</a:t>
            </a:r>
            <a:r>
              <a:rPr lang="fr-FR" sz="2400" b="1" i="1" dirty="0" smtClean="0">
                <a:solidFill>
                  <a:srgbClr val="3F4247"/>
                </a:solidFill>
              </a:rPr>
              <a:t> of </a:t>
            </a:r>
            <a:r>
              <a:rPr lang="fr-FR" sz="2400" b="1" i="1" dirty="0" err="1" smtClean="0">
                <a:solidFill>
                  <a:srgbClr val="3F4247"/>
                </a:solidFill>
              </a:rPr>
              <a:t>Economic</a:t>
            </a:r>
            <a:r>
              <a:rPr lang="fr-FR" sz="2400" b="1" i="1" dirty="0" smtClean="0">
                <a:solidFill>
                  <a:srgbClr val="3F4247"/>
                </a:solidFill>
              </a:rPr>
              <a:t> </a:t>
            </a:r>
            <a:r>
              <a:rPr lang="fr-FR" sz="2400" b="1" i="1" dirty="0" err="1" smtClean="0">
                <a:solidFill>
                  <a:srgbClr val="3F4247"/>
                </a:solidFill>
              </a:rPr>
              <a:t>Affairs</a:t>
            </a:r>
            <a:r>
              <a:rPr lang="fr-FR" sz="2400" b="1" i="1" dirty="0" smtClean="0">
                <a:solidFill>
                  <a:srgbClr val="3F4247"/>
                </a:solidFill>
              </a:rPr>
              <a:t> and </a:t>
            </a:r>
            <a:r>
              <a:rPr lang="fr-FR" sz="2400" b="1" i="1" dirty="0" err="1" smtClean="0">
                <a:solidFill>
                  <a:srgbClr val="3F4247"/>
                </a:solidFill>
              </a:rPr>
              <a:t>Development</a:t>
            </a:r>
            <a:r>
              <a:rPr lang="fr-FR" sz="2400" b="1" i="1" dirty="0" smtClean="0">
                <a:solidFill>
                  <a:srgbClr val="3F4247"/>
                </a:solidFill>
              </a:rPr>
              <a:t> &amp; The Nouadhibou Free Zone </a:t>
            </a:r>
            <a:r>
              <a:rPr lang="fr-FR" sz="2400" b="1" i="1" dirty="0" err="1" smtClean="0">
                <a:solidFill>
                  <a:srgbClr val="3F4247"/>
                </a:solidFill>
              </a:rPr>
              <a:t>Authority</a:t>
            </a:r>
            <a:endParaRPr kumimoji="0" lang="fr-FR" sz="2400" b="1" i="1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</a:t>
            </a:r>
            <a:r>
              <a:rPr lang="fr-FR" sz="2400" b="1" i="1" dirty="0" smtClean="0">
                <a:solidFill>
                  <a:srgbClr val="3F4247"/>
                </a:solidFill>
              </a:rPr>
              <a:t> </a:t>
            </a:r>
            <a:r>
              <a:rPr lang="fr-FR" sz="2400" b="1" i="1" dirty="0" smtClean="0">
                <a:solidFill>
                  <a:srgbClr val="3F4247"/>
                </a:solidFill>
              </a:rPr>
              <a:t>24th and 25th, 2013</a:t>
            </a:r>
            <a:endParaRPr kumimoji="0" lang="fr-FR" sz="2400" b="1" i="1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Location: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Nouakchott and Nouadhibou (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Mauritania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Registration: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specified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shortly</a:t>
            </a:r>
            <a:endParaRPr kumimoji="0" lang="fr-FR" sz="2400" b="1" i="1" u="none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INVESTMENT CLIMATE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Conducive</a:t>
            </a:r>
            <a:r>
              <a:rPr kumimoji="0" lang="fr-FR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Business </a:t>
            </a:r>
            <a:r>
              <a:rPr kumimoji="0" lang="fr-FR" sz="3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</a:t>
            </a:r>
            <a:endParaRPr kumimoji="0" lang="fr-FR" sz="3600" b="1" i="1" u="sng" strike="noStrike" kern="1200" cap="none" spc="0" normalizeH="0" baseline="0" noProof="0" dirty="0" smtClean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Established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Democratic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Independant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Judiciary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 Infrastructure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System in transformation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Arbitration Center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Attractive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Legislation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INVESTMENT CLIMATE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3600" b="1" i="1" u="sng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INVESTMENT ACT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 treatment of Foreign and Local Investors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 foreign ownership allowed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transfer of capital, profits and revenue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 against expropriation and nationalization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 exemptions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INVESTMENT OPPORTUNITIES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SECURITY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ESTATE DEVELOPMENT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NATURAL RESOURCES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RENEWABLE ENERGIES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3F424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ZONES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6F55-99F5-BD44-AFC0-19186305D45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NOUADHIBOU FREE ZONE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3600" b="1" i="0" u="none" strike="noStrike" kern="1200" cap="none" spc="0" normalizeH="0" baseline="0" noProof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zoom</a:t>
            </a:r>
            <a:endParaRPr kumimoji="0" lang="fr-FR" sz="9600" b="0" i="0" u="none" strike="noStrike" kern="1200" cap="none" spc="0" normalizeH="0" baseline="0" noProof="0" dirty="0">
              <a:ln>
                <a:noFill/>
              </a:ln>
              <a:solidFill>
                <a:srgbClr val="3F424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02351"/>
            <a:ext cx="9143998" cy="755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41301" y="0"/>
            <a:ext cx="8623300" cy="19484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4000" b="1" cap="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bel"/>
              </a:rPr>
              <a:t>Nouadhibou free </a:t>
            </a:r>
            <a:r>
              <a:rPr lang="fr-FR" sz="4000" b="1" cap="all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orbel"/>
              </a:rPr>
              <a:t>zone</a:t>
            </a:r>
            <a:endParaRPr lang="fr-FR" sz="4000" b="1" cap="all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Corbel"/>
            </a:endParaRPr>
          </a:p>
        </p:txBody>
      </p:sp>
      <p:sp>
        <p:nvSpPr>
          <p:cNvPr id="18" name="Sous-titre 6"/>
          <p:cNvSpPr txBox="1">
            <a:spLocks/>
          </p:cNvSpPr>
          <p:nvPr/>
        </p:nvSpPr>
        <p:spPr>
          <a:xfrm>
            <a:off x="4521200" y="6282448"/>
            <a:ext cx="4622799" cy="35348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b="1" spc="100" dirty="0" smtClean="0">
                <a:solidFill>
                  <a:schemeClr val="accent6">
                    <a:lumMod val="50000"/>
                  </a:schemeClr>
                </a:solidFill>
                <a:latin typeface="Corbel"/>
                <a:cs typeface="Corbel"/>
              </a:rPr>
              <a:t>Presented at New Delhi on </a:t>
            </a:r>
            <a:r>
              <a:rPr lang="fr-FR" sz="1600" b="1" spc="100" dirty="0" smtClean="0">
                <a:solidFill>
                  <a:schemeClr val="accent6">
                    <a:lumMod val="50000"/>
                  </a:schemeClr>
                </a:solidFill>
                <a:latin typeface="Corbel"/>
                <a:cs typeface="Corbel"/>
              </a:rPr>
              <a:t>March 18th, </a:t>
            </a:r>
            <a:r>
              <a:rPr lang="fr-FR" sz="1600" b="1" spc="100" dirty="0" smtClean="0">
                <a:solidFill>
                  <a:schemeClr val="accent6">
                    <a:lumMod val="50000"/>
                  </a:schemeClr>
                </a:solidFill>
                <a:latin typeface="Corbel"/>
                <a:cs typeface="Corbel"/>
              </a:rPr>
              <a:t>2013</a:t>
            </a:r>
            <a:endParaRPr kumimoji="0" lang="fr-FR" sz="1600" b="1" i="0" u="none" strike="noStrike" kern="1200" cap="none" spc="10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682734"/>
            <a:ext cx="237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Nouadhibou Bay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EB4FD-0323-4768-80A0-9132FDC2CB8F}" type="slidenum">
              <a:rPr lang="fr-FR"/>
              <a:pPr/>
              <a:t>9</a:t>
            </a:fld>
            <a:endParaRPr lang="fr-FR"/>
          </a:p>
          <a:p>
            <a:endParaRPr lang="fr-FR" sz="1200"/>
          </a:p>
        </p:txBody>
      </p:sp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892" y="180042"/>
            <a:ext cx="8674216" cy="4841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Outline of the presentation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94870"/>
            <a:ext cx="8369358" cy="331385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err="1" smtClean="0"/>
              <a:t>Advantages</a:t>
            </a:r>
            <a:r>
              <a:rPr lang="fr-FR" sz="2400" b="1" dirty="0" smtClean="0"/>
              <a:t> of </a:t>
            </a:r>
            <a:r>
              <a:rPr lang="fr-FR" sz="2400" b="1" dirty="0" smtClean="0"/>
              <a:t>the Nouadhibou </a:t>
            </a:r>
            <a:r>
              <a:rPr lang="fr-FR" sz="2400" b="1" dirty="0" smtClean="0"/>
              <a:t>Bay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An ambitious vision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err="1" smtClean="0"/>
              <a:t>Legal</a:t>
            </a:r>
            <a:r>
              <a:rPr lang="fr-FR" sz="2400" b="1" dirty="0" smtClean="0"/>
              <a:t> </a:t>
            </a:r>
            <a:r>
              <a:rPr lang="fr-FR" sz="2400" b="1" dirty="0" smtClean="0"/>
              <a:t>and </a:t>
            </a:r>
            <a:r>
              <a:rPr lang="fr-FR" sz="2400" b="1" dirty="0" err="1" smtClean="0"/>
              <a:t>institutional</a:t>
            </a:r>
            <a:r>
              <a:rPr lang="fr-FR" sz="2400" b="1" dirty="0" smtClean="0"/>
              <a:t> Framework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Multiple investment opportunities</a:t>
            </a:r>
            <a:endParaRPr lang="fr-FR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Démonstration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1151</Words>
  <Application>Microsoft Office PowerPoint</Application>
  <PresentationFormat>Affichage à l'écran (4:3)</PresentationFormat>
  <Paragraphs>329</Paragraphs>
  <Slides>37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INVESTMENT CLIMATE</vt:lpstr>
      <vt:lpstr>INVESTMENT CLIMATE</vt:lpstr>
      <vt:lpstr>INVESTMENT CLIMATE</vt:lpstr>
      <vt:lpstr>INVESTMENT OPPORTUNITIES</vt:lpstr>
      <vt:lpstr>NOUADHIBOU FREE ZONE</vt:lpstr>
      <vt:lpstr>Diapositive 8</vt:lpstr>
      <vt:lpstr>Outline of the presentation</vt:lpstr>
      <vt:lpstr>Diapositive 10</vt:lpstr>
      <vt:lpstr>Nouadhibou: a strategic access point</vt:lpstr>
      <vt:lpstr>Bay of Nouadhibou: a privileged environment</vt:lpstr>
      <vt:lpstr>A single maritime site</vt:lpstr>
      <vt:lpstr>Diapositive 14</vt:lpstr>
      <vt:lpstr>Diapositive 15</vt:lpstr>
      <vt:lpstr>Assets for high growth</vt:lpstr>
      <vt:lpstr>Diapositive 17</vt:lpstr>
      <vt:lpstr>Diapositive 18</vt:lpstr>
      <vt:lpstr>Diapositive 19</vt:lpstr>
      <vt:lpstr>Diapositive 20</vt:lpstr>
      <vt:lpstr>Land Use (As an indication)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Institutional Framework</vt:lpstr>
      <vt:lpstr>Regimes of the Nouadhibou Free Zone</vt:lpstr>
      <vt:lpstr>Diapositive 34</vt:lpstr>
      <vt:lpstr>Multiple investment opportunities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Anne Bonnin</dc:creator>
  <cp:lastModifiedBy>Admin</cp:lastModifiedBy>
  <cp:revision>368</cp:revision>
  <dcterms:created xsi:type="dcterms:W3CDTF">2010-05-27T15:19:30Z</dcterms:created>
  <dcterms:modified xsi:type="dcterms:W3CDTF">2013-03-17T22:22:36Z</dcterms:modified>
</cp:coreProperties>
</file>